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04" r:id="rId3"/>
    <p:sldId id="258" r:id="rId4"/>
    <p:sldId id="305" r:id="rId5"/>
    <p:sldId id="306" r:id="rId6"/>
    <p:sldId id="307" r:id="rId7"/>
    <p:sldId id="308" r:id="rId8"/>
    <p:sldId id="309" r:id="rId9"/>
    <p:sldId id="311" r:id="rId10"/>
    <p:sldId id="310" r:id="rId11"/>
    <p:sldId id="259" r:id="rId12"/>
    <p:sldId id="295" r:id="rId13"/>
    <p:sldId id="296" r:id="rId14"/>
    <p:sldId id="297" r:id="rId15"/>
    <p:sldId id="298" r:id="rId16"/>
    <p:sldId id="299" r:id="rId17"/>
    <p:sldId id="300" r:id="rId18"/>
    <p:sldId id="301" r:id="rId19"/>
    <p:sldId id="278" r:id="rId20"/>
    <p:sldId id="279" r:id="rId21"/>
    <p:sldId id="280" r:id="rId22"/>
    <p:sldId id="282" r:id="rId23"/>
    <p:sldId id="288" r:id="rId24"/>
    <p:sldId id="302" r:id="rId25"/>
    <p:sldId id="303" r:id="rId26"/>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70909"/>
    <a:srgbClr val="33CCF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20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2">
        <a:schemeClr val="bg1"/>
      </p:bgRef>
    </p:bg>
    <p:spTree>
      <p:nvGrpSpPr>
        <p:cNvPr id="1" name=""/>
        <p:cNvGrpSpPr/>
        <p:nvPr/>
      </p:nvGrpSpPr>
      <p:grpSpPr>
        <a:xfrm>
          <a:off x="0" y="0"/>
          <a:ext cx="0" cy="0"/>
          <a:chOff x="0" y="0"/>
          <a:chExt cx="0" cy="0"/>
        </a:xfrm>
      </p:grpSpPr>
      <p:sp>
        <p:nvSpPr>
          <p:cNvPr id="8" name="7 Rectángulo"/>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8 Conector recto"/>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11 Título"/>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s-ES" smtClean="0"/>
              <a:t>Haga clic para modificar el estilo de título del patrón</a:t>
            </a:r>
            <a:endParaRPr kumimoji="0" lang="en-US"/>
          </a:p>
        </p:txBody>
      </p:sp>
      <p:sp>
        <p:nvSpPr>
          <p:cNvPr id="25" name="24 Subtítulo"/>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s-ES" smtClean="0"/>
              <a:t>Haga clic para modificar el estilo de subtítulo del patrón</a:t>
            </a:r>
            <a:endParaRPr kumimoji="0" lang="en-US"/>
          </a:p>
        </p:txBody>
      </p:sp>
      <p:sp>
        <p:nvSpPr>
          <p:cNvPr id="31" name="30 Marcador de fecha"/>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62EECF72-DA96-4148-A112-5B9413F579AC}" type="datetimeFigureOut">
              <a:rPr lang="es-PE" smtClean="0"/>
              <a:t>01/07/2014</a:t>
            </a:fld>
            <a:endParaRPr lang="es-PE"/>
          </a:p>
        </p:txBody>
      </p:sp>
      <p:sp>
        <p:nvSpPr>
          <p:cNvPr id="18" name="17 Marcador de pie de página"/>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s-PE"/>
          </a:p>
        </p:txBody>
      </p:sp>
      <p:sp>
        <p:nvSpPr>
          <p:cNvPr id="29" name="28 Marcador de número de diapositiva"/>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30C6D98-CA02-4D97-B95D-5044CA58305E}" type="slidenum">
              <a:rPr lang="es-PE" smtClean="0"/>
              <a:t>‹Nº›</a:t>
            </a:fld>
            <a:endParaRPr lang="es-P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extLs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extLst/>
          </a:lstStyle>
          <a:p>
            <a:fld id="{62EECF72-DA96-4148-A112-5B9413F579AC}" type="datetimeFigureOut">
              <a:rPr lang="es-PE" smtClean="0"/>
              <a:t>01/07/2014</a:t>
            </a:fld>
            <a:endParaRPr lang="es-PE"/>
          </a:p>
        </p:txBody>
      </p:sp>
      <p:sp>
        <p:nvSpPr>
          <p:cNvPr id="5" name="4 Marcador de pie de página"/>
          <p:cNvSpPr>
            <a:spLocks noGrp="1"/>
          </p:cNvSpPr>
          <p:nvPr>
            <p:ph type="ftr" sz="quarter" idx="11"/>
          </p:nvPr>
        </p:nvSpPr>
        <p:spPr/>
        <p:txBody>
          <a:bodyPr/>
          <a:lstStyle>
            <a:extLst/>
          </a:lstStyle>
          <a:p>
            <a:endParaRPr lang="es-PE"/>
          </a:p>
        </p:txBody>
      </p:sp>
      <p:sp>
        <p:nvSpPr>
          <p:cNvPr id="6" name="5 Marcador de número de diapositiva"/>
          <p:cNvSpPr>
            <a:spLocks noGrp="1"/>
          </p:cNvSpPr>
          <p:nvPr>
            <p:ph type="sldNum" sz="quarter" idx="12"/>
          </p:nvPr>
        </p:nvSpPr>
        <p:spPr/>
        <p:txBody>
          <a:bodyPr/>
          <a:lstStyle>
            <a:extLst/>
          </a:lstStyle>
          <a:p>
            <a:fld id="{B30C6D98-CA02-4D97-B95D-5044CA58305E}" type="slidenum">
              <a:rPr lang="es-PE" smtClean="0"/>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53200" y="274955"/>
            <a:ext cx="1524000" cy="5851525"/>
          </a:xfrm>
        </p:spPr>
        <p:txBody>
          <a:bodyPr vert="eaVert" anchor="t"/>
          <a:lstStyle>
            <a:extLs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42"/>
            <a:ext cx="6019800" cy="5851525"/>
          </a:xfrm>
        </p:spPr>
        <p:txBody>
          <a:bodyPr vert="eaVert"/>
          <a:lstStyle>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a:xfrm>
            <a:off x="4242816" y="6557946"/>
            <a:ext cx="2002464" cy="226902"/>
          </a:xfrm>
        </p:spPr>
        <p:txBody>
          <a:bodyPr/>
          <a:lstStyle>
            <a:extLst/>
          </a:lstStyle>
          <a:p>
            <a:fld id="{62EECF72-DA96-4148-A112-5B9413F579AC}" type="datetimeFigureOut">
              <a:rPr lang="es-PE" smtClean="0"/>
              <a:t>01/07/2014</a:t>
            </a:fld>
            <a:endParaRPr lang="es-PE"/>
          </a:p>
        </p:txBody>
      </p:sp>
      <p:sp>
        <p:nvSpPr>
          <p:cNvPr id="5" name="4 Marcador de pie de página"/>
          <p:cNvSpPr>
            <a:spLocks noGrp="1"/>
          </p:cNvSpPr>
          <p:nvPr>
            <p:ph type="ftr" sz="quarter" idx="11"/>
          </p:nvPr>
        </p:nvSpPr>
        <p:spPr>
          <a:xfrm>
            <a:off x="457200" y="6556248"/>
            <a:ext cx="3657600" cy="228600"/>
          </a:xfrm>
        </p:spPr>
        <p:txBody>
          <a:bodyPr/>
          <a:lstStyle>
            <a:extLst/>
          </a:lstStyle>
          <a:p>
            <a:endParaRPr lang="es-PE"/>
          </a:p>
        </p:txBody>
      </p:sp>
      <p:sp>
        <p:nvSpPr>
          <p:cNvPr id="6" name="5 Marcador de número de diapositiva"/>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30C6D98-CA02-4D97-B95D-5044CA58305E}" type="slidenum">
              <a:rPr lang="es-PE" smtClean="0"/>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extLst/>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extLst/>
          </a:lstStyle>
          <a:p>
            <a:fld id="{62EECF72-DA96-4148-A112-5B9413F579AC}" type="datetimeFigureOut">
              <a:rPr lang="es-PE" smtClean="0"/>
              <a:t>01/07/2014</a:t>
            </a:fld>
            <a:endParaRPr lang="es-PE"/>
          </a:p>
        </p:txBody>
      </p:sp>
      <p:sp>
        <p:nvSpPr>
          <p:cNvPr id="5" name="4 Marcador de pie de página"/>
          <p:cNvSpPr>
            <a:spLocks noGrp="1"/>
          </p:cNvSpPr>
          <p:nvPr>
            <p:ph type="ftr" sz="quarter" idx="11"/>
          </p:nvPr>
        </p:nvSpPr>
        <p:spPr/>
        <p:txBody>
          <a:bodyPr/>
          <a:lstStyle>
            <a:extLst/>
          </a:lstStyle>
          <a:p>
            <a:endParaRPr lang="es-PE"/>
          </a:p>
        </p:txBody>
      </p:sp>
      <p:sp>
        <p:nvSpPr>
          <p:cNvPr id="6" name="5 Marcador de número de diapositiva"/>
          <p:cNvSpPr>
            <a:spLocks noGrp="1"/>
          </p:cNvSpPr>
          <p:nvPr>
            <p:ph type="sldNum" sz="quarter" idx="12"/>
          </p:nvPr>
        </p:nvSpPr>
        <p:spPr/>
        <p:txBody>
          <a:bodyPr/>
          <a:lstStyle>
            <a:extLst/>
          </a:lstStyle>
          <a:p>
            <a:fld id="{B30C6D98-CA02-4D97-B95D-5044CA58305E}" type="slidenum">
              <a:rPr lang="es-PE" smtClean="0"/>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1">
        <a:schemeClr val="bg1"/>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62EECF72-DA96-4148-A112-5B9413F579AC}" type="datetimeFigureOut">
              <a:rPr lang="es-PE" smtClean="0"/>
              <a:t>01/07/2014</a:t>
            </a:fld>
            <a:endParaRPr lang="es-PE"/>
          </a:p>
        </p:txBody>
      </p:sp>
      <p:sp>
        <p:nvSpPr>
          <p:cNvPr id="5" name="4 Marcador de pie de página"/>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s-PE"/>
          </a:p>
        </p:txBody>
      </p:sp>
      <p:sp>
        <p:nvSpPr>
          <p:cNvPr id="6" name="5 Marcador de número de diapositiva"/>
          <p:cNvSpPr>
            <a:spLocks noGrp="1"/>
          </p:cNvSpPr>
          <p:nvPr>
            <p:ph type="sldNum" sz="quarter" idx="12"/>
          </p:nvPr>
        </p:nvSpPr>
        <p:spPr>
          <a:xfrm>
            <a:off x="6733952" y="6555112"/>
            <a:ext cx="588336" cy="228600"/>
          </a:xfrm>
        </p:spPr>
        <p:txBody>
          <a:bodyPr/>
          <a:lstStyle>
            <a:extLst/>
          </a:lstStyle>
          <a:p>
            <a:fld id="{B30C6D98-CA02-4D97-B95D-5044CA58305E}" type="slidenum">
              <a:rPr lang="es-PE" smtClean="0"/>
              <a:t>‹Nº›</a:t>
            </a:fld>
            <a:endParaRPr lang="es-PE"/>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320040"/>
            <a:ext cx="7242048" cy="1143000"/>
          </a:xfrm>
        </p:spPr>
        <p:txBody>
          <a:bodyPr/>
          <a:lstStyle>
            <a:extLst/>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extLst/>
          </a:lstStyle>
          <a:p>
            <a:fld id="{62EECF72-DA96-4148-A112-5B9413F579AC}" type="datetimeFigureOut">
              <a:rPr lang="es-PE" smtClean="0"/>
              <a:t>01/07/2014</a:t>
            </a:fld>
            <a:endParaRPr lang="es-PE"/>
          </a:p>
        </p:txBody>
      </p:sp>
      <p:sp>
        <p:nvSpPr>
          <p:cNvPr id="6" name="5 Marcador de pie de página"/>
          <p:cNvSpPr>
            <a:spLocks noGrp="1"/>
          </p:cNvSpPr>
          <p:nvPr>
            <p:ph type="ftr" sz="quarter" idx="11"/>
          </p:nvPr>
        </p:nvSpPr>
        <p:spPr/>
        <p:txBody>
          <a:bodyPr/>
          <a:lstStyle>
            <a:extLst/>
          </a:lstStyle>
          <a:p>
            <a:endParaRPr lang="es-PE"/>
          </a:p>
        </p:txBody>
      </p:sp>
      <p:sp>
        <p:nvSpPr>
          <p:cNvPr id="7" name="6 Marcador de número de diapositiva"/>
          <p:cNvSpPr>
            <a:spLocks noGrp="1"/>
          </p:cNvSpPr>
          <p:nvPr>
            <p:ph type="sldNum" sz="quarter" idx="12"/>
          </p:nvPr>
        </p:nvSpPr>
        <p:spPr/>
        <p:txBody>
          <a:bodyPr/>
          <a:lstStyle>
            <a:extLst/>
          </a:lstStyle>
          <a:p>
            <a:fld id="{B30C6D98-CA02-4D97-B95D-5044CA58305E}" type="slidenum">
              <a:rPr lang="es-PE" smtClean="0"/>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320040"/>
            <a:ext cx="7242048" cy="1143000"/>
          </a:xfrm>
        </p:spPr>
        <p:txBody>
          <a:bodyPr anchor="b"/>
          <a:lstStyle>
            <a:lvl1pPr>
              <a:defRPr/>
            </a:lvl1pPr>
            <a:extLst/>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extLst/>
          </a:lstStyle>
          <a:p>
            <a:fld id="{62EECF72-DA96-4148-A112-5B9413F579AC}" type="datetimeFigureOut">
              <a:rPr lang="es-PE" smtClean="0"/>
              <a:t>01/07/2014</a:t>
            </a:fld>
            <a:endParaRPr lang="es-PE"/>
          </a:p>
        </p:txBody>
      </p:sp>
      <p:sp>
        <p:nvSpPr>
          <p:cNvPr id="8" name="7 Marcador de pie de página"/>
          <p:cNvSpPr>
            <a:spLocks noGrp="1"/>
          </p:cNvSpPr>
          <p:nvPr>
            <p:ph type="ftr" sz="quarter" idx="11"/>
          </p:nvPr>
        </p:nvSpPr>
        <p:spPr/>
        <p:txBody>
          <a:bodyPr/>
          <a:lstStyle>
            <a:extLst/>
          </a:lstStyle>
          <a:p>
            <a:endParaRPr lang="es-PE"/>
          </a:p>
        </p:txBody>
      </p:sp>
      <p:sp>
        <p:nvSpPr>
          <p:cNvPr id="9" name="8 Marcador de número de diapositiva"/>
          <p:cNvSpPr>
            <a:spLocks noGrp="1"/>
          </p:cNvSpPr>
          <p:nvPr>
            <p:ph type="sldNum" sz="quarter" idx="12"/>
          </p:nvPr>
        </p:nvSpPr>
        <p:spPr/>
        <p:txBody>
          <a:bodyPr/>
          <a:lstStyle>
            <a:extLst/>
          </a:lstStyle>
          <a:p>
            <a:fld id="{B30C6D98-CA02-4D97-B95D-5044CA58305E}" type="slidenum">
              <a:rPr lang="es-PE" smtClean="0"/>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320040"/>
            <a:ext cx="7242048" cy="1143000"/>
          </a:xfrm>
        </p:spPr>
        <p:txBody>
          <a:bodyPr/>
          <a:lstStyle>
            <a:extLst/>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extLst/>
          </a:lstStyle>
          <a:p>
            <a:fld id="{62EECF72-DA96-4148-A112-5B9413F579AC}" type="datetimeFigureOut">
              <a:rPr lang="es-PE" smtClean="0"/>
              <a:t>01/07/2014</a:t>
            </a:fld>
            <a:endParaRPr lang="es-PE"/>
          </a:p>
        </p:txBody>
      </p:sp>
      <p:sp>
        <p:nvSpPr>
          <p:cNvPr id="4" name="3 Marcador de pie de página"/>
          <p:cNvSpPr>
            <a:spLocks noGrp="1"/>
          </p:cNvSpPr>
          <p:nvPr>
            <p:ph type="ftr" sz="quarter" idx="11"/>
          </p:nvPr>
        </p:nvSpPr>
        <p:spPr/>
        <p:txBody>
          <a:bodyPr/>
          <a:lstStyle>
            <a:extLst/>
          </a:lstStyle>
          <a:p>
            <a:endParaRPr lang="es-PE"/>
          </a:p>
        </p:txBody>
      </p:sp>
      <p:sp>
        <p:nvSpPr>
          <p:cNvPr id="5" name="4 Marcador de número de diapositiva"/>
          <p:cNvSpPr>
            <a:spLocks noGrp="1"/>
          </p:cNvSpPr>
          <p:nvPr>
            <p:ph type="sldNum" sz="quarter" idx="12"/>
          </p:nvPr>
        </p:nvSpPr>
        <p:spPr/>
        <p:txBody>
          <a:bodyPr/>
          <a:lstStyle>
            <a:extLst/>
          </a:lstStyle>
          <a:p>
            <a:fld id="{B30C6D98-CA02-4D97-B95D-5044CA58305E}" type="slidenum">
              <a:rPr lang="es-PE" smtClean="0"/>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solidFill>
                  <a:schemeClr val="tx2"/>
                </a:solidFill>
              </a:defRPr>
            </a:lvl1pPr>
            <a:extLst/>
          </a:lstStyle>
          <a:p>
            <a:fld id="{62EECF72-DA96-4148-A112-5B9413F579AC}" type="datetimeFigureOut">
              <a:rPr lang="es-PE" smtClean="0"/>
              <a:t>01/07/2014</a:t>
            </a:fld>
            <a:endParaRPr lang="es-PE"/>
          </a:p>
        </p:txBody>
      </p:sp>
      <p:sp>
        <p:nvSpPr>
          <p:cNvPr id="3" name="2 Marcador de pie de página"/>
          <p:cNvSpPr>
            <a:spLocks noGrp="1"/>
          </p:cNvSpPr>
          <p:nvPr>
            <p:ph type="ftr" sz="quarter" idx="11"/>
          </p:nvPr>
        </p:nvSpPr>
        <p:spPr/>
        <p:txBody>
          <a:bodyPr/>
          <a:lstStyle>
            <a:lvl1pPr>
              <a:defRPr>
                <a:solidFill>
                  <a:schemeClr val="tx2"/>
                </a:solidFill>
              </a:defRPr>
            </a:lvl1pPr>
            <a:extLst/>
          </a:lstStyle>
          <a:p>
            <a:endParaRPr lang="es-PE"/>
          </a:p>
        </p:txBody>
      </p:sp>
      <p:sp>
        <p:nvSpPr>
          <p:cNvPr id="4" name="3 Marcador de número de diapositiva"/>
          <p:cNvSpPr>
            <a:spLocks noGrp="1"/>
          </p:cNvSpPr>
          <p:nvPr>
            <p:ph type="sldNum" sz="quarter" idx="12"/>
          </p:nvPr>
        </p:nvSpPr>
        <p:spPr/>
        <p:txBody>
          <a:bodyPr/>
          <a:lstStyle>
            <a:extLst/>
          </a:lstStyle>
          <a:p>
            <a:fld id="{B30C6D98-CA02-4D97-B95D-5044CA58305E}" type="slidenum">
              <a:rPr lang="es-PE" smtClean="0"/>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extLst/>
          </a:lstStyle>
          <a:p>
            <a:fld id="{62EECF72-DA96-4148-A112-5B9413F579AC}" type="datetimeFigureOut">
              <a:rPr lang="es-PE" smtClean="0"/>
              <a:t>01/07/2014</a:t>
            </a:fld>
            <a:endParaRPr lang="es-PE"/>
          </a:p>
        </p:txBody>
      </p:sp>
      <p:sp>
        <p:nvSpPr>
          <p:cNvPr id="6" name="5 Marcador de pie de página"/>
          <p:cNvSpPr>
            <a:spLocks noGrp="1"/>
          </p:cNvSpPr>
          <p:nvPr>
            <p:ph type="ftr" sz="quarter" idx="11"/>
          </p:nvPr>
        </p:nvSpPr>
        <p:spPr/>
        <p:txBody>
          <a:bodyPr/>
          <a:lstStyle>
            <a:extLst/>
          </a:lstStyle>
          <a:p>
            <a:endParaRPr lang="es-PE"/>
          </a:p>
        </p:txBody>
      </p:sp>
      <p:sp>
        <p:nvSpPr>
          <p:cNvPr id="7" name="6 Marcador de número de diapositiva"/>
          <p:cNvSpPr>
            <a:spLocks noGrp="1"/>
          </p:cNvSpPr>
          <p:nvPr>
            <p:ph type="sldNum" sz="quarter" idx="12"/>
          </p:nvPr>
        </p:nvSpPr>
        <p:spPr/>
        <p:txBody>
          <a:bodyPr/>
          <a:lstStyle>
            <a:extLst/>
          </a:lstStyle>
          <a:p>
            <a:fld id="{B30C6D98-CA02-4D97-B95D-5044CA58305E}" type="slidenum">
              <a:rPr lang="es-PE" smtClean="0"/>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2">
        <a:schemeClr val="bg2"/>
      </p:bgRef>
    </p:bg>
    <p:spTree>
      <p:nvGrpSpPr>
        <p:cNvPr id="1" name=""/>
        <p:cNvGrpSpPr/>
        <p:nvPr/>
      </p:nvGrpSpPr>
      <p:grpSpPr>
        <a:xfrm>
          <a:off x="0" y="0"/>
          <a:ext cx="0" cy="0"/>
          <a:chOff x="0" y="0"/>
          <a:chExt cx="0" cy="0"/>
        </a:xfrm>
      </p:grpSpPr>
      <p:sp>
        <p:nvSpPr>
          <p:cNvPr id="8" name="7 Rectángulo"/>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8 Rectángulo"/>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1 Título"/>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s-ES" smtClean="0"/>
              <a:t>Haga clic para modificar el estilo de título del patrón</a:t>
            </a:r>
            <a:endParaRPr kumimoji="0" lang="en-US" dirty="0"/>
          </a:p>
        </p:txBody>
      </p:sp>
      <p:sp>
        <p:nvSpPr>
          <p:cNvPr id="4" name="3 Marcador de texto"/>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s-ES" smtClean="0"/>
              <a:t>Haga clic para modificar el estilo de texto del patrón</a:t>
            </a:r>
          </a:p>
        </p:txBody>
      </p:sp>
      <p:sp>
        <p:nvSpPr>
          <p:cNvPr id="5" name="4 Marcador de fecha"/>
          <p:cNvSpPr>
            <a:spLocks noGrp="1"/>
          </p:cNvSpPr>
          <p:nvPr>
            <p:ph type="dt" sz="half" idx="10"/>
          </p:nvPr>
        </p:nvSpPr>
        <p:spPr/>
        <p:txBody>
          <a:bodyPr/>
          <a:lstStyle>
            <a:extLst/>
          </a:lstStyle>
          <a:p>
            <a:fld id="{62EECF72-DA96-4148-A112-5B9413F579AC}" type="datetimeFigureOut">
              <a:rPr lang="es-PE" smtClean="0"/>
              <a:t>01/07/2014</a:t>
            </a:fld>
            <a:endParaRPr lang="es-PE"/>
          </a:p>
        </p:txBody>
      </p:sp>
      <p:sp>
        <p:nvSpPr>
          <p:cNvPr id="6" name="5 Marcador de pie de página"/>
          <p:cNvSpPr>
            <a:spLocks noGrp="1"/>
          </p:cNvSpPr>
          <p:nvPr>
            <p:ph type="ftr" sz="quarter" idx="11"/>
          </p:nvPr>
        </p:nvSpPr>
        <p:spPr/>
        <p:txBody>
          <a:bodyPr/>
          <a:lstStyle>
            <a:extLst/>
          </a:lstStyle>
          <a:p>
            <a:endParaRPr lang="es-PE"/>
          </a:p>
        </p:txBody>
      </p:sp>
      <p:sp>
        <p:nvSpPr>
          <p:cNvPr id="7" name="6 Marcador de número de diapositiva"/>
          <p:cNvSpPr>
            <a:spLocks noGrp="1"/>
          </p:cNvSpPr>
          <p:nvPr>
            <p:ph type="sldNum" sz="quarter" idx="12"/>
          </p:nvPr>
        </p:nvSpPr>
        <p:spPr/>
        <p:txBody>
          <a:bodyPr/>
          <a:lstStyle>
            <a:extLst/>
          </a:lstStyle>
          <a:p>
            <a:fld id="{B30C6D98-CA02-4D97-B95D-5044CA58305E}" type="slidenum">
              <a:rPr lang="es-PE" smtClean="0"/>
              <a:t>‹Nº›</a:t>
            </a:fld>
            <a:endParaRPr lang="es-PE"/>
          </a:p>
        </p:txBody>
      </p:sp>
      <p:sp>
        <p:nvSpPr>
          <p:cNvPr id="10" name="9 Marcador de posición de imagen"/>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s-ES" smtClean="0"/>
              <a:t>Haga clic en el icono para agregar una imagen</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2 Marcador de título"/>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s-ES" smtClean="0"/>
              <a:t>Haga clic para modificar el estilo de título del patrón</a:t>
            </a:r>
            <a:endParaRPr kumimoji="0" lang="en-US"/>
          </a:p>
        </p:txBody>
      </p:sp>
      <p:sp>
        <p:nvSpPr>
          <p:cNvPr id="31" name="30 Marcador de texto"/>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27" name="26 Marcador de fecha"/>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62EECF72-DA96-4148-A112-5B9413F579AC}" type="datetimeFigureOut">
              <a:rPr lang="es-PE" smtClean="0"/>
              <a:t>01/07/2014</a:t>
            </a:fld>
            <a:endParaRPr lang="es-PE"/>
          </a:p>
        </p:txBody>
      </p:sp>
      <p:sp>
        <p:nvSpPr>
          <p:cNvPr id="4" name="3 Marcador de pie de página"/>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s-PE"/>
          </a:p>
        </p:txBody>
      </p:sp>
      <p:sp>
        <p:nvSpPr>
          <p:cNvPr id="16" name="15 Marcador de número de diapositiva"/>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B30C6D98-CA02-4D97-B95D-5044CA58305E}" type="slidenum">
              <a:rPr lang="es-PE" smtClean="0"/>
              <a:t>‹Nº›</a:t>
            </a:fld>
            <a:endParaRPr lang="es-P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google.com.pe/url?sa=i&amp;rct=j&amp;q=&amp;esrc=s&amp;frm=1&amp;source=images&amp;cd=&amp;cad=rja&amp;uact=8&amp;docid=XQAQ0U7guBa6JM&amp;tbnid=acOJfliDLniXRM:&amp;ved=&amp;url=http://soymarketing.com/marketing-y-ventas-el-valor-del-silencio-en-negociacion.htm&amp;ei=F7ehU8XrO83KsQSduIGwBQ&amp;bvm=bv.69137298,d.cWc&amp;psig=AFQjCNGS2KQFZ4uDF35uDx3KTB_ZKDrCVA&amp;ust=1403193496338379"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2029" y="803573"/>
            <a:ext cx="7772400" cy="2265387"/>
          </a:xfrm>
        </p:spPr>
        <p:txBody>
          <a:bodyPr>
            <a:normAutofit fontScale="90000"/>
          </a:bodyPr>
          <a:lstStyle/>
          <a:p>
            <a:r>
              <a:rPr lang="es-PE" dirty="0" smtClean="0"/>
              <a:t>Ley N° 30024, Ley que crea el Registro Nacional de Historias Clínicas Electrónicas</a:t>
            </a:r>
            <a:endParaRPr lang="es-PE" dirty="0"/>
          </a:p>
        </p:txBody>
      </p:sp>
      <p:sp>
        <p:nvSpPr>
          <p:cNvPr id="3" name="2 Subtítulo"/>
          <p:cNvSpPr>
            <a:spLocks noGrp="1"/>
          </p:cNvSpPr>
          <p:nvPr>
            <p:ph type="subTitle" idx="1"/>
          </p:nvPr>
        </p:nvSpPr>
        <p:spPr>
          <a:xfrm>
            <a:off x="1907704" y="2924944"/>
            <a:ext cx="6400800" cy="1080120"/>
          </a:xfrm>
        </p:spPr>
        <p:txBody>
          <a:bodyPr>
            <a:normAutofit/>
          </a:bodyPr>
          <a:lstStyle/>
          <a:p>
            <a:r>
              <a:rPr lang="es-PE" sz="6000" b="1" dirty="0" smtClean="0">
                <a:solidFill>
                  <a:srgbClr val="FFFF00"/>
                </a:solidFill>
              </a:rPr>
              <a:t>RENHICE</a:t>
            </a:r>
            <a:endParaRPr lang="es-PE" sz="6000" b="1" dirty="0">
              <a:solidFill>
                <a:srgbClr val="FFFF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2017713"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42" y="1457088"/>
            <a:ext cx="1871340" cy="69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5 Imagen" descr="logo_reforma.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106" y="5589240"/>
            <a:ext cx="21605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4365104"/>
            <a:ext cx="4103687" cy="215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0886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462150" y="2007598"/>
            <a:ext cx="2812052" cy="1711463"/>
          </a:xfrm>
          <a:prstGeom prst="rect">
            <a:avLst/>
          </a:prstGeom>
          <a:solidFill>
            <a:srgbClr val="33CCFF"/>
          </a:solidFill>
          <a:ln w="57150">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4000" b="1" dirty="0" err="1" smtClean="0">
                <a:latin typeface="Arial" panose="020B0604020202020204" pitchFamily="34" charset="0"/>
                <a:cs typeface="Arial" panose="020B0604020202020204" pitchFamily="34" charset="0"/>
              </a:rPr>
              <a:t>SIHCE</a:t>
            </a:r>
            <a:endParaRPr lang="es-PE" sz="4000" b="1" dirty="0">
              <a:latin typeface="Arial" panose="020B0604020202020204" pitchFamily="34" charset="0"/>
              <a:cs typeface="Arial" panose="020B0604020202020204" pitchFamily="34" charset="0"/>
            </a:endParaRPr>
          </a:p>
        </p:txBody>
      </p:sp>
      <p:sp>
        <p:nvSpPr>
          <p:cNvPr id="5" name="4 Igual que"/>
          <p:cNvSpPr/>
          <p:nvPr/>
        </p:nvSpPr>
        <p:spPr>
          <a:xfrm>
            <a:off x="3333513" y="2336839"/>
            <a:ext cx="1224136" cy="108012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solidFill>
                <a:schemeClr val="tx1"/>
              </a:solidFill>
            </a:endParaRPr>
          </a:p>
        </p:txBody>
      </p:sp>
      <p:sp>
        <p:nvSpPr>
          <p:cNvPr id="6" name="5 Rectángulo"/>
          <p:cNvSpPr/>
          <p:nvPr/>
        </p:nvSpPr>
        <p:spPr>
          <a:xfrm>
            <a:off x="4644008" y="2007599"/>
            <a:ext cx="3024336" cy="1711463"/>
          </a:xfrm>
          <a:prstGeom prst="rect">
            <a:avLst/>
          </a:prstGeom>
          <a:solidFill>
            <a:srgbClr val="F70909"/>
          </a:solidFill>
          <a:ln w="57150">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4000" b="1" dirty="0" smtClean="0">
                <a:latin typeface="Arial" panose="020B0604020202020204" pitchFamily="34" charset="0"/>
                <a:cs typeface="Arial" panose="020B0604020202020204" pitchFamily="34" charset="0"/>
              </a:rPr>
              <a:t>Banco de Datos Sensibles</a:t>
            </a:r>
            <a:endParaRPr lang="es-PE" sz="4000" b="1" dirty="0">
              <a:latin typeface="Arial" panose="020B0604020202020204" pitchFamily="34" charset="0"/>
              <a:cs typeface="Arial" panose="020B0604020202020204" pitchFamily="34" charset="0"/>
            </a:endParaRPr>
          </a:p>
        </p:txBody>
      </p:sp>
      <p:sp>
        <p:nvSpPr>
          <p:cNvPr id="7" name="6 Rectángulo"/>
          <p:cNvSpPr/>
          <p:nvPr/>
        </p:nvSpPr>
        <p:spPr>
          <a:xfrm>
            <a:off x="473091" y="701901"/>
            <a:ext cx="2826072" cy="7920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2800" b="1" dirty="0" smtClean="0"/>
              <a:t>LEY N° 30024</a:t>
            </a:r>
          </a:p>
          <a:p>
            <a:pPr algn="ctr"/>
            <a:r>
              <a:rPr lang="es-PE" sz="1400" b="1" dirty="0" smtClean="0"/>
              <a:t>Ley que crea el Registro Nacional de Historias Clínicas Electrónicas</a:t>
            </a:r>
            <a:endParaRPr lang="es-PE" sz="1400" b="1" dirty="0"/>
          </a:p>
        </p:txBody>
      </p:sp>
      <p:sp>
        <p:nvSpPr>
          <p:cNvPr id="8" name="7 Rectángulo"/>
          <p:cNvSpPr/>
          <p:nvPr/>
        </p:nvSpPr>
        <p:spPr>
          <a:xfrm>
            <a:off x="4815148" y="570887"/>
            <a:ext cx="2826072" cy="7920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2800" b="1" dirty="0" smtClean="0"/>
              <a:t>LEY N° 29733</a:t>
            </a:r>
          </a:p>
          <a:p>
            <a:pPr algn="ctr"/>
            <a:r>
              <a:rPr lang="es-PE" sz="1400" b="1" dirty="0" smtClean="0"/>
              <a:t>Ley de Protección de Datos Personales</a:t>
            </a:r>
            <a:endParaRPr lang="es-PE" sz="1400" b="1" dirty="0"/>
          </a:p>
        </p:txBody>
      </p:sp>
      <p:sp>
        <p:nvSpPr>
          <p:cNvPr id="10" name="9 Rectángulo"/>
          <p:cNvSpPr/>
          <p:nvPr/>
        </p:nvSpPr>
        <p:spPr>
          <a:xfrm>
            <a:off x="4643473" y="5450230"/>
            <a:ext cx="3168352" cy="7920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s-PE" b="1" dirty="0" smtClean="0"/>
              <a:t>Directiva de Seguridad de la Información de la Ley de Protección de Datos Personales</a:t>
            </a:r>
            <a:endParaRPr lang="es-PE" b="1" dirty="0"/>
          </a:p>
        </p:txBody>
      </p:sp>
      <p:sp>
        <p:nvSpPr>
          <p:cNvPr id="11" name="10 Rectángulo"/>
          <p:cNvSpPr/>
          <p:nvPr/>
        </p:nvSpPr>
        <p:spPr>
          <a:xfrm>
            <a:off x="4644008" y="3937388"/>
            <a:ext cx="3283540" cy="13681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lvl="0" algn="just"/>
            <a:r>
              <a:rPr lang="es-PE" b="1" dirty="0" smtClean="0"/>
              <a:t>Reglamento de la Ley aprobada por el Decreto </a:t>
            </a:r>
            <a:r>
              <a:rPr lang="es-PE" b="1" dirty="0"/>
              <a:t>Supremo N° </a:t>
            </a:r>
            <a:r>
              <a:rPr lang="es-PE" b="1" dirty="0" smtClean="0"/>
              <a:t>003-2013-</a:t>
            </a:r>
            <a:r>
              <a:rPr lang="es-PE" b="1" dirty="0" err="1" smtClean="0"/>
              <a:t>JUS</a:t>
            </a:r>
            <a:r>
              <a:rPr lang="es-PE" dirty="0" smtClean="0"/>
              <a:t>.</a:t>
            </a:r>
          </a:p>
          <a:p>
            <a:pPr lvl="0" algn="just"/>
            <a:r>
              <a:rPr lang="es-PE" dirty="0" smtClean="0"/>
              <a:t>- </a:t>
            </a:r>
            <a:r>
              <a:rPr lang="es-PE" sz="1400" dirty="0" smtClean="0"/>
              <a:t>Infracciones y Sanciones Administrativas </a:t>
            </a:r>
            <a:endParaRPr lang="es-PE" sz="1400" dirty="0"/>
          </a:p>
        </p:txBody>
      </p:sp>
    </p:spTree>
    <p:extLst>
      <p:ext uri="{BB962C8B-B14F-4D97-AF65-F5344CB8AC3E}">
        <p14:creationId xmlns:p14="http://schemas.microsoft.com/office/powerpoint/2010/main" val="2512429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88640"/>
            <a:ext cx="8013576" cy="6408712"/>
          </a:xfrm>
        </p:spPr>
        <p:txBody>
          <a:bodyPr>
            <a:normAutofit/>
          </a:bodyPr>
          <a:lstStyle/>
          <a:p>
            <a:pPr algn="just">
              <a:buFont typeface="Wingdings" panose="05000000000000000000" pitchFamily="2" charset="2"/>
              <a:buChar char="v"/>
            </a:pPr>
            <a:r>
              <a:rPr lang="es-PE" sz="2000" dirty="0" smtClean="0"/>
              <a:t>Créase </a:t>
            </a:r>
            <a:r>
              <a:rPr lang="es-PE" sz="2000" dirty="0"/>
              <a:t>el Registro Nacional de Historias </a:t>
            </a:r>
            <a:r>
              <a:rPr lang="es-PE" sz="2000" dirty="0" smtClean="0"/>
              <a:t>Clínicas Electrónicas </a:t>
            </a:r>
            <a:r>
              <a:rPr lang="es-PE" sz="2000" dirty="0"/>
              <a:t>como la infraestructura </a:t>
            </a:r>
            <a:r>
              <a:rPr lang="es-PE" sz="2000" dirty="0" smtClean="0"/>
              <a:t>tecnológica especializada </a:t>
            </a:r>
            <a:r>
              <a:rPr lang="es-PE" sz="2000" dirty="0"/>
              <a:t>en salud que permite al </a:t>
            </a:r>
            <a:r>
              <a:rPr lang="es-PE" sz="2000" dirty="0" smtClean="0"/>
              <a:t>paciente o </a:t>
            </a:r>
            <a:r>
              <a:rPr lang="es-PE" sz="2000" dirty="0"/>
              <a:t>a su representante legal y a los </a:t>
            </a:r>
            <a:r>
              <a:rPr lang="es-PE" sz="2000" dirty="0" smtClean="0"/>
              <a:t>profesionales de </a:t>
            </a:r>
            <a:r>
              <a:rPr lang="es-PE" sz="2000" dirty="0"/>
              <a:t>la salud </a:t>
            </a:r>
            <a:r>
              <a:rPr lang="es-PE" sz="2000" u="sng" dirty="0"/>
              <a:t>que son previamente </a:t>
            </a:r>
            <a:r>
              <a:rPr lang="es-PE" sz="2000" u="sng" dirty="0" smtClean="0"/>
              <a:t>autorizados por </a:t>
            </a:r>
            <a:r>
              <a:rPr lang="es-PE" sz="2000" u="sng" dirty="0"/>
              <a:t>aquellos</a:t>
            </a:r>
            <a:r>
              <a:rPr lang="es-PE" sz="2000" dirty="0"/>
              <a:t>, el acceso a la información </a:t>
            </a:r>
            <a:r>
              <a:rPr lang="es-PE" sz="2000" dirty="0" smtClean="0"/>
              <a:t>clínica contenida </a:t>
            </a:r>
            <a:r>
              <a:rPr lang="es-PE" sz="2000" dirty="0"/>
              <a:t>en las historias clínicas </a:t>
            </a:r>
            <a:r>
              <a:rPr lang="es-PE" sz="2000" dirty="0" smtClean="0"/>
              <a:t>electrónicas dentro </a:t>
            </a:r>
            <a:r>
              <a:rPr lang="es-PE" sz="2000" dirty="0"/>
              <a:t>de los términos estrictamente </a:t>
            </a:r>
            <a:r>
              <a:rPr lang="es-PE" sz="2000" dirty="0" smtClean="0"/>
              <a:t>necesarios para </a:t>
            </a:r>
            <a:r>
              <a:rPr lang="es-PE" sz="2000" dirty="0"/>
              <a:t>garantizar la calidad de la atención en </a:t>
            </a:r>
            <a:r>
              <a:rPr lang="es-PE" sz="2000" dirty="0" smtClean="0"/>
              <a:t>los establecimientos </a:t>
            </a:r>
            <a:r>
              <a:rPr lang="es-PE" sz="2000" dirty="0"/>
              <a:t>de salud y en los </a:t>
            </a:r>
            <a:r>
              <a:rPr lang="es-PE" sz="2000" dirty="0" smtClean="0"/>
              <a:t>servicios médicos </a:t>
            </a:r>
            <a:r>
              <a:rPr lang="es-PE" sz="2000" dirty="0"/>
              <a:t>de apoyo públicos, privados o mixtos</a:t>
            </a:r>
            <a:r>
              <a:rPr lang="es-PE" sz="2000" dirty="0" smtClean="0"/>
              <a:t>, en </a:t>
            </a:r>
            <a:r>
              <a:rPr lang="es-PE" sz="2000" dirty="0"/>
              <a:t>el ámbito de la Ley 26842, Ley General </a:t>
            </a:r>
            <a:r>
              <a:rPr lang="es-PE" sz="2000" dirty="0" smtClean="0"/>
              <a:t>de Salud.</a:t>
            </a:r>
          </a:p>
          <a:p>
            <a:pPr algn="just">
              <a:buFont typeface="Wingdings" panose="05000000000000000000" pitchFamily="2" charset="2"/>
              <a:buChar char="v"/>
            </a:pPr>
            <a:r>
              <a:rPr lang="es-PE" sz="2000" dirty="0"/>
              <a:t>El Registro Nacional de Historias Clínicas Electrónicas contiene una base de datos de filiación de cada persona con la relación de los establecimientos de salud y de los servicios médicos de apoyo que le han brindado atención de salud y generado una historia clínica electrónica. </a:t>
            </a:r>
            <a:r>
              <a:rPr lang="es-PE" sz="2000" b="1" dirty="0"/>
              <a:t>El Ministerio de Salud es el titular de dicha base de datos</a:t>
            </a:r>
            <a:r>
              <a:rPr lang="es-PE" sz="2000" b="1" dirty="0" smtClean="0"/>
              <a:t>.</a:t>
            </a:r>
          </a:p>
          <a:p>
            <a:pPr algn="just">
              <a:buFont typeface="Wingdings" panose="05000000000000000000" pitchFamily="2" charset="2"/>
              <a:buChar char="v"/>
            </a:pPr>
            <a:r>
              <a:rPr lang="es-PE" sz="2000" dirty="0"/>
              <a:t>El Registro Nacional de Historias Clínicas Electrónicas utiliza la Plataforma de Interoperabilidad del Estado (PIDE) para el acceso a la información clínica </a:t>
            </a:r>
            <a:r>
              <a:rPr lang="es-PE" sz="2000" u="sng" dirty="0"/>
              <a:t>solicitada o autorizada por el paciente </a:t>
            </a:r>
            <a:r>
              <a:rPr lang="es-PE" sz="2000" dirty="0"/>
              <a:t>o su representante legal.</a:t>
            </a:r>
          </a:p>
          <a:p>
            <a:pPr marL="0" indent="0" algn="just">
              <a:buNone/>
            </a:pPr>
            <a:endParaRPr lang="es-PE" sz="2000" dirty="0" smtClean="0"/>
          </a:p>
          <a:p>
            <a:pPr algn="just">
              <a:buFont typeface="Wingdings" panose="05000000000000000000" pitchFamily="2" charset="2"/>
              <a:buChar char="v"/>
            </a:pPr>
            <a:endParaRPr lang="es-PE" sz="2000" dirty="0"/>
          </a:p>
          <a:p>
            <a:pPr algn="just">
              <a:buFont typeface="Wingdings" panose="05000000000000000000" pitchFamily="2" charset="2"/>
              <a:buChar char="v"/>
            </a:pPr>
            <a:endParaRPr lang="es-PE" sz="2000" dirty="0"/>
          </a:p>
        </p:txBody>
      </p:sp>
    </p:spTree>
    <p:extLst>
      <p:ext uri="{BB962C8B-B14F-4D97-AF65-F5344CB8AC3E}">
        <p14:creationId xmlns:p14="http://schemas.microsoft.com/office/powerpoint/2010/main" val="265749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7643192" cy="6267096"/>
          </a:xfrm>
        </p:spPr>
        <p:txBody>
          <a:bodyPr>
            <a:normAutofit/>
          </a:bodyPr>
          <a:lstStyle/>
          <a:p>
            <a:pPr algn="just">
              <a:buFont typeface="Wingdings" panose="05000000000000000000" pitchFamily="2" charset="2"/>
              <a:buChar char="v"/>
            </a:pPr>
            <a:r>
              <a:rPr lang="pt-BR" sz="2000" b="1" dirty="0"/>
              <a:t>Historia clínica electrónica. </a:t>
            </a:r>
            <a:r>
              <a:rPr lang="pt-BR" sz="2000" dirty="0"/>
              <a:t>Historia clínica </a:t>
            </a:r>
            <a:r>
              <a:rPr lang="es-PE" sz="2000" dirty="0"/>
              <a:t>cuyo registro unificado y personal, multimedia, se encuentra contenido en una base de datos electrónica, registrada mediante programas de computación y refrendada con firma digital del profesional tratante. Su almacenamiento, actualización y uso se efectúa en estrictas condiciones de seguridad, integralidad, autenticidad, confidencialidad, exactitud, inteligibilidad, conservación, disponibilidad y acceso, de conformidad con la normativa aprobada por el Ministerio de Salud, como órgano rector competente.</a:t>
            </a:r>
          </a:p>
          <a:p>
            <a:pPr marL="0" indent="0">
              <a:buNone/>
            </a:pPr>
            <a:endParaRPr lang="es-P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899047"/>
            <a:ext cx="2860353" cy="216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129" y="3880466"/>
            <a:ext cx="2938791" cy="219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510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7643192" cy="6267096"/>
          </a:xfrm>
        </p:spPr>
        <p:txBody>
          <a:bodyPr>
            <a:normAutofit/>
          </a:bodyPr>
          <a:lstStyle/>
          <a:p>
            <a:pPr algn="just">
              <a:buFont typeface="Wingdings" panose="05000000000000000000" pitchFamily="2" charset="2"/>
              <a:buChar char="v"/>
            </a:pPr>
            <a:r>
              <a:rPr lang="es-PE" sz="2000" b="1" dirty="0"/>
              <a:t>Sistema de Información de Historias Clínicas Electrónicas. </a:t>
            </a:r>
            <a:r>
              <a:rPr lang="es-PE" sz="2000" dirty="0"/>
              <a:t>Sistema de información que cada establecimiento de salud o servicio médico de apoyo implementa y administra para capturar, manejar e intercambiar la información estructurada e integrada de las historias </a:t>
            </a:r>
            <a:r>
              <a:rPr lang="es-PE" sz="2000" dirty="0" smtClean="0"/>
              <a:t>clínicas </a:t>
            </a:r>
            <a:r>
              <a:rPr lang="es-PE" sz="2000" dirty="0"/>
              <a:t>electrónicas en su </a:t>
            </a:r>
            <a:r>
              <a:rPr lang="es-PE" sz="2000" dirty="0" smtClean="0"/>
              <a:t>poder.</a:t>
            </a:r>
          </a:p>
          <a:p>
            <a:pPr algn="just">
              <a:buFont typeface="Wingdings" panose="05000000000000000000" pitchFamily="2" charset="2"/>
              <a:buChar char="v"/>
            </a:pPr>
            <a:endParaRPr lang="es-PE" sz="2000" dirty="0"/>
          </a:p>
          <a:p>
            <a:pPr algn="just">
              <a:buFont typeface="Wingdings" panose="05000000000000000000" pitchFamily="2" charset="2"/>
              <a:buChar char="v"/>
            </a:pPr>
            <a:endParaRPr lang="es-PE" sz="2000" dirty="0" smtClean="0"/>
          </a:p>
          <a:p>
            <a:pPr algn="just">
              <a:buFont typeface="Wingdings" panose="05000000000000000000" pitchFamily="2" charset="2"/>
              <a:buChar char="v"/>
            </a:pPr>
            <a:endParaRPr lang="es-PE" sz="2000" dirty="0"/>
          </a:p>
          <a:p>
            <a:pPr algn="just">
              <a:buFont typeface="Wingdings" panose="05000000000000000000" pitchFamily="2" charset="2"/>
              <a:buChar char="v"/>
            </a:pPr>
            <a:endParaRPr lang="es-PE" sz="2000" dirty="0" smtClean="0"/>
          </a:p>
          <a:p>
            <a:pPr algn="just">
              <a:buFont typeface="Wingdings" panose="05000000000000000000" pitchFamily="2" charset="2"/>
              <a:buChar char="v"/>
            </a:pPr>
            <a:endParaRPr lang="es-PE" sz="2000" dirty="0"/>
          </a:p>
          <a:p>
            <a:pPr algn="just">
              <a:buFont typeface="Wingdings" panose="05000000000000000000" pitchFamily="2" charset="2"/>
              <a:buChar char="v"/>
            </a:pPr>
            <a:endParaRPr lang="es-PE" sz="2000" dirty="0" smtClean="0"/>
          </a:p>
          <a:p>
            <a:pPr algn="just">
              <a:buFont typeface="Wingdings" panose="05000000000000000000" pitchFamily="2" charset="2"/>
              <a:buChar char="v"/>
            </a:pPr>
            <a:endParaRPr lang="es-PE" sz="2000" dirty="0" smtClean="0"/>
          </a:p>
          <a:p>
            <a:pPr algn="just">
              <a:buFont typeface="Wingdings" panose="05000000000000000000" pitchFamily="2" charset="2"/>
              <a:buChar char="v"/>
            </a:pPr>
            <a:endParaRPr lang="es-PE" sz="2000" dirty="0"/>
          </a:p>
          <a:p>
            <a:pPr algn="just">
              <a:buFont typeface="Wingdings" panose="05000000000000000000" pitchFamily="2" charset="2"/>
              <a:buChar char="v"/>
            </a:pPr>
            <a:r>
              <a:rPr lang="es-PE" sz="2000" dirty="0"/>
              <a:t>El Ministerio de Salud y la autoridad regional de salud acreditan los sistemas de historias clínicas electrónicas que implementan los establecimientos de salud y los servicios médicos de apoyo.</a:t>
            </a:r>
          </a:p>
          <a:p>
            <a:pPr algn="just">
              <a:buFont typeface="Wingdings" panose="05000000000000000000" pitchFamily="2" charset="2"/>
              <a:buChar char="v"/>
            </a:pPr>
            <a:endParaRPr lang="es-PE"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276872"/>
            <a:ext cx="32385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424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7239000" cy="6267096"/>
          </a:xfrm>
        </p:spPr>
        <p:txBody>
          <a:bodyPr>
            <a:normAutofit lnSpcReduction="10000"/>
          </a:bodyPr>
          <a:lstStyle/>
          <a:p>
            <a:pPr marL="0" indent="0" algn="just">
              <a:buNone/>
            </a:pPr>
            <a:r>
              <a:rPr lang="es-PE" sz="2000" b="1" dirty="0"/>
              <a:t>Objetivos del Registro Nacional de Historias Clínicas </a:t>
            </a:r>
            <a:r>
              <a:rPr lang="es-PE" sz="2000" b="1" dirty="0" smtClean="0"/>
              <a:t>Electrónicas</a:t>
            </a:r>
          </a:p>
          <a:p>
            <a:pPr marL="0" indent="0" algn="just">
              <a:buNone/>
            </a:pPr>
            <a:r>
              <a:rPr lang="es-PE" sz="2000" dirty="0"/>
              <a:t>El Registro Nacional de Historias Clínicas Electrónicas cumple con los objetivos siguientes:</a:t>
            </a:r>
          </a:p>
          <a:p>
            <a:pPr marL="0" indent="0" algn="just">
              <a:buNone/>
            </a:pPr>
            <a:r>
              <a:rPr lang="es-PE" sz="2000" dirty="0"/>
              <a:t>a) Organizar y mantener el registro de las historias clínicas electrónicas</a:t>
            </a:r>
            <a:r>
              <a:rPr lang="es-PE" sz="2000" dirty="0" smtClean="0"/>
              <a:t>.</a:t>
            </a:r>
            <a:endParaRPr lang="es-PE" sz="2000" dirty="0"/>
          </a:p>
          <a:p>
            <a:pPr marL="0" indent="0" algn="just">
              <a:buNone/>
            </a:pPr>
            <a:r>
              <a:rPr lang="es-PE" sz="2000" dirty="0"/>
              <a:t>b) Estandarizar los datos y la información clínica de las historias clínicas electrónicas, así como las características y funcionalidades de los sistemas de información de historias clínicas electrónicas, para lograr la interoperabilidad en el sector salud. </a:t>
            </a:r>
            <a:endParaRPr lang="es-PE" sz="2000" dirty="0" smtClean="0"/>
          </a:p>
          <a:p>
            <a:pPr marL="0" indent="0" algn="just">
              <a:buNone/>
            </a:pPr>
            <a:r>
              <a:rPr lang="es-PE" sz="2000" dirty="0" smtClean="0"/>
              <a:t>c</a:t>
            </a:r>
            <a:r>
              <a:rPr lang="es-PE" sz="2000" dirty="0"/>
              <a:t>) Asegurar la disponibilidad de la información clínica contenida en las historias clínicas electrónicas para el paciente o su representante legal y para los profesionales de salud autorizados en el ámbito estricto de la atención de salud al </a:t>
            </a:r>
            <a:r>
              <a:rPr lang="es-PE" sz="2000" dirty="0" smtClean="0"/>
              <a:t>paciente.</a:t>
            </a:r>
          </a:p>
          <a:p>
            <a:pPr marL="0" indent="0" algn="just">
              <a:buNone/>
            </a:pPr>
            <a:r>
              <a:rPr lang="es-PE" sz="2000" dirty="0" smtClean="0"/>
              <a:t>d</a:t>
            </a:r>
            <a:r>
              <a:rPr lang="es-PE" sz="2000" dirty="0"/>
              <a:t>) Asegurar la continuidad de la atención de salud al paciente en los establecimientos de salud y en los servicios médicos de apoyo, mediante el intercambio de información clínica que aquel o su representante legal soliciten, compartan o autoricen.</a:t>
            </a:r>
          </a:p>
          <a:p>
            <a:pPr marL="0" indent="0" algn="just">
              <a:buNone/>
            </a:pPr>
            <a:endParaRPr lang="es-PE" sz="2000" dirty="0"/>
          </a:p>
        </p:txBody>
      </p:sp>
    </p:spTree>
    <p:extLst>
      <p:ext uri="{BB962C8B-B14F-4D97-AF65-F5344CB8AC3E}">
        <p14:creationId xmlns:p14="http://schemas.microsoft.com/office/powerpoint/2010/main" val="2506733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16632"/>
            <a:ext cx="7355160" cy="6339104"/>
          </a:xfrm>
        </p:spPr>
        <p:txBody>
          <a:bodyPr/>
          <a:lstStyle/>
          <a:p>
            <a:pPr marL="0" indent="0" algn="just">
              <a:buNone/>
            </a:pPr>
            <a:r>
              <a:rPr lang="es-PE" sz="2000" dirty="0"/>
              <a:t>e) Brindar información al Sistema Nacional de Salud para el diseño y aplicación de políticas públicas que permitan el ejercicio efectivo del derecho a la salud de las personas.</a:t>
            </a:r>
          </a:p>
          <a:p>
            <a:pPr marL="0" indent="0" algn="just">
              <a:buNone/>
            </a:pPr>
            <a:r>
              <a:rPr lang="es-PE" sz="2000" dirty="0"/>
              <a:t>f) Los demás que establezca el reglamento de la presente Ley</a:t>
            </a:r>
            <a:r>
              <a:rPr lang="es-PE" sz="2000" dirty="0" smtClean="0"/>
              <a:t>.</a:t>
            </a:r>
          </a:p>
          <a:p>
            <a:pPr marL="0" indent="0" algn="just">
              <a:buNone/>
            </a:pPr>
            <a:endParaRPr lang="es-PE" sz="2000" dirty="0"/>
          </a:p>
          <a:p>
            <a:pPr marL="0" indent="0">
              <a:buNone/>
            </a:pPr>
            <a:endParaRPr lang="es-P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772816"/>
            <a:ext cx="3384376" cy="3555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3347864" y="2996952"/>
            <a:ext cx="1224136" cy="103603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1400" b="1" dirty="0" smtClean="0"/>
              <a:t>POLÍTICAS PÚBLICAS</a:t>
            </a:r>
            <a:endParaRPr lang="es-PE" sz="1400" b="1"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4437112"/>
            <a:ext cx="209550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3654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32656"/>
            <a:ext cx="7239000" cy="6123080"/>
          </a:xfrm>
        </p:spPr>
        <p:txBody>
          <a:bodyPr>
            <a:normAutofit/>
          </a:bodyPr>
          <a:lstStyle/>
          <a:p>
            <a:pPr marL="0" indent="0" algn="just">
              <a:buNone/>
            </a:pPr>
            <a:r>
              <a:rPr lang="es-PE" sz="2000" b="1" dirty="0"/>
              <a:t>Confidencialidad del Registro Nacional</a:t>
            </a:r>
            <a:br>
              <a:rPr lang="es-PE" sz="2000" b="1" dirty="0"/>
            </a:br>
            <a:r>
              <a:rPr lang="es-PE" sz="2000" b="1" dirty="0"/>
              <a:t>de Historias </a:t>
            </a:r>
            <a:r>
              <a:rPr lang="es-PE" sz="2000" b="1" dirty="0" smtClean="0"/>
              <a:t>Clínicas Electrónicas </a:t>
            </a:r>
          </a:p>
          <a:p>
            <a:pPr marL="0" indent="0" algn="just">
              <a:buNone/>
            </a:pPr>
            <a:r>
              <a:rPr lang="es-PE" sz="2000" dirty="0" smtClean="0"/>
              <a:t>Los </a:t>
            </a:r>
            <a:r>
              <a:rPr lang="es-PE" sz="2000" dirty="0"/>
              <a:t>que intervengan en la gestión de la información contenida en el Registro Nacional de Historias Clínicas Electrónicas están obligados a guardar confidencialidad respecto de este, de conformidad con el numeral 6) del artículo 2 de la Constitución Política del Perú; la Ley 29733, Ley de Protección de Datos Personales, y demás normas, bajo responsabilidad administrativa, civil o penal, según sea el caso.</a:t>
            </a:r>
          </a:p>
          <a:p>
            <a:pPr marL="0" indent="0" algn="just">
              <a:buNone/>
            </a:pPr>
            <a:endParaRPr lang="es-PE"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675074"/>
            <a:ext cx="2952328" cy="2510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https://encrypted-tbn1.gstatic.com/images?q=tbn:ANd9GcTtIA2l-78Uj2RVrX6cjalk-NrGYfvXCQIBvAsOYUgF_S5LGAbb4Q">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3463019"/>
            <a:ext cx="2397987" cy="272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16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04664"/>
            <a:ext cx="7239000" cy="6051072"/>
          </a:xfrm>
        </p:spPr>
        <p:txBody>
          <a:bodyPr>
            <a:normAutofit/>
          </a:bodyPr>
          <a:lstStyle/>
          <a:p>
            <a:pPr marL="0" indent="0" algn="just">
              <a:buNone/>
            </a:pPr>
            <a:r>
              <a:rPr lang="es-PE" sz="2000" b="1" dirty="0"/>
              <a:t>Declaración de interés nacional</a:t>
            </a:r>
          </a:p>
          <a:p>
            <a:pPr marL="0" indent="0" algn="just">
              <a:buNone/>
            </a:pPr>
            <a:r>
              <a:rPr lang="es-PE" sz="2000" dirty="0"/>
              <a:t>Declárase de interés nacional la implementación del Registro Nacional de Historias Clínicas Electrónicas.</a:t>
            </a:r>
          </a:p>
          <a:p>
            <a:pPr marL="0" indent="0" algn="just">
              <a:buNone/>
            </a:pPr>
            <a:r>
              <a:rPr lang="es-PE" sz="2000" b="1" dirty="0"/>
              <a:t>Propiedad, reserva y seguridad de la información clínica</a:t>
            </a:r>
          </a:p>
          <a:p>
            <a:pPr marL="0" indent="0" algn="just">
              <a:buNone/>
            </a:pPr>
            <a:r>
              <a:rPr lang="es-PE" sz="2000" dirty="0"/>
              <a:t>La información clínica contenida en las historias clínicas  electrónicas es propiedad de cada paciente; su reserva, privacidad y confidencialidad es garantizada por el Estado, los establecimientos de salud y los servicios médicos de apoyo.</a:t>
            </a:r>
          </a:p>
          <a:p>
            <a:pPr marL="0" indent="0" algn="just">
              <a:buNone/>
            </a:pPr>
            <a:r>
              <a:rPr lang="es-PE" sz="2000" dirty="0"/>
              <a:t>El paciente tiene derecho a la reserva de su información clínica, con las excepciones que establece la Ley 26842, Ley General de Salud, y en especial de la información clínica sensible relativa a su salud física </a:t>
            </a:r>
            <a:r>
              <a:rPr lang="pt-BR" sz="2000" dirty="0"/>
              <a:t>o mental, características físicas, </a:t>
            </a:r>
            <a:r>
              <a:rPr lang="pt-BR" sz="2000" dirty="0" err="1"/>
              <a:t>morales</a:t>
            </a:r>
            <a:r>
              <a:rPr lang="pt-BR" sz="2000" dirty="0"/>
              <a:t> o </a:t>
            </a:r>
            <a:r>
              <a:rPr lang="pt-BR" sz="2000" dirty="0" err="1"/>
              <a:t>emocionales</a:t>
            </a:r>
            <a:r>
              <a:rPr lang="pt-BR" sz="2000" dirty="0"/>
              <a:t>, </a:t>
            </a:r>
            <a:r>
              <a:rPr lang="es-PE" sz="2000" dirty="0"/>
              <a:t>hechos o circunstancias de su vida afectiva o familiar, hábitos personales y otras que corresponden a su esfera íntima.</a:t>
            </a:r>
          </a:p>
          <a:p>
            <a:endParaRPr lang="es-P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5462564"/>
            <a:ext cx="2088232" cy="1368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3580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76672"/>
            <a:ext cx="7239000" cy="5979064"/>
          </a:xfrm>
        </p:spPr>
        <p:txBody>
          <a:bodyPr/>
          <a:lstStyle/>
          <a:p>
            <a:pPr marL="0" indent="0" algn="just">
              <a:buNone/>
            </a:pPr>
            <a:r>
              <a:rPr lang="es-PE" sz="2000" b="1" dirty="0"/>
              <a:t>Acceso a la información clínica</a:t>
            </a:r>
          </a:p>
          <a:p>
            <a:pPr marL="0" indent="0" algn="just">
              <a:buNone/>
            </a:pPr>
            <a:r>
              <a:rPr lang="es-PE" sz="2000" dirty="0"/>
              <a:t>El paciente, o su representante legal, tiene acceso irrestricto a la información clínica que necesite o desee, la cual está contenida en su historia clínica electrónica.</a:t>
            </a:r>
          </a:p>
          <a:p>
            <a:endParaRPr lang="es-PE"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72035"/>
            <a:ext cx="2952874" cy="295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070230"/>
            <a:ext cx="3024336"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5094566"/>
            <a:ext cx="2847307" cy="1639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5504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404664"/>
            <a:ext cx="7218359" cy="4757160"/>
          </a:xfrm>
        </p:spPr>
        <p:txBody>
          <a:bodyPr>
            <a:normAutofit/>
          </a:bodyPr>
          <a:lstStyle/>
          <a:p>
            <a:pPr marL="109728" indent="0" algn="just">
              <a:buNone/>
            </a:pPr>
            <a:r>
              <a:rPr lang="es-PE" sz="2000" dirty="0"/>
              <a:t>Solo él, o su representante legal, </a:t>
            </a:r>
            <a:r>
              <a:rPr lang="es-PE" sz="2000" u="sng" dirty="0">
                <a:effectLst>
                  <a:outerShdw blurRad="38100" dist="38100" dir="2700000" algn="tl">
                    <a:srgbClr val="000000">
                      <a:alpha val="43137"/>
                    </a:srgbClr>
                  </a:outerShdw>
                </a:effectLst>
              </a:rPr>
              <a:t>puede autorizar a los profesionales de salud a acceder a dicha información</a:t>
            </a:r>
            <a:r>
              <a:rPr lang="es-PE" sz="2000" dirty="0"/>
              <a:t>. La información clínica contenida en la historia clínica electrónica de un paciente es visible exclusivamente para el profesional de salud que le presta atención en un establecimiento de salud o en un servicio médico de apoyo cuando se produzca dicha atención y accediendo exclusivamente a la información pertinente, según lo establece el reglamento de la presente Ley.</a:t>
            </a: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3545729"/>
            <a:ext cx="4159307" cy="2925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288820"/>
            <a:ext cx="3439269" cy="3439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008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39000" cy="770344"/>
          </a:xfrm>
        </p:spPr>
        <p:txBody>
          <a:bodyPr/>
          <a:lstStyle/>
          <a:p>
            <a:pPr algn="ctr"/>
            <a:r>
              <a:rPr lang="es-MX" dirty="0" smtClean="0">
                <a:solidFill>
                  <a:schemeClr val="tx1"/>
                </a:solidFill>
              </a:rPr>
              <a:t>Ley N° 30024</a:t>
            </a:r>
            <a:endParaRPr lang="es-MX" dirty="0">
              <a:solidFill>
                <a:schemeClr val="tx1"/>
              </a:solidFill>
            </a:endParaRPr>
          </a:p>
        </p:txBody>
      </p:sp>
      <p:pic>
        <p:nvPicPr>
          <p:cNvPr id="8" name="Marcador de contenido 7"/>
          <p:cNvPicPr>
            <a:picLocks noGrp="1" noChangeAspect="1"/>
          </p:cNvPicPr>
          <p:nvPr>
            <p:ph idx="1"/>
          </p:nvPr>
        </p:nvPicPr>
        <p:blipFill>
          <a:blip r:embed="rId2"/>
          <a:stretch>
            <a:fillRect/>
          </a:stretch>
        </p:blipFill>
        <p:spPr>
          <a:xfrm>
            <a:off x="3275856" y="1260737"/>
            <a:ext cx="2088232" cy="2703041"/>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90" y="4193524"/>
            <a:ext cx="3388778" cy="1770910"/>
          </a:xfrm>
          <a:prstGeom prst="rect">
            <a:avLst/>
          </a:prstGeom>
        </p:spPr>
      </p:pic>
      <p:pic>
        <p:nvPicPr>
          <p:cNvPr id="10" name="Imagen 9"/>
          <p:cNvPicPr>
            <a:picLocks noChangeAspect="1"/>
          </p:cNvPicPr>
          <p:nvPr/>
        </p:nvPicPr>
        <p:blipFill>
          <a:blip r:embed="rId4"/>
          <a:stretch>
            <a:fillRect/>
          </a:stretch>
        </p:blipFill>
        <p:spPr>
          <a:xfrm>
            <a:off x="4572000" y="4193523"/>
            <a:ext cx="2882625" cy="1776827"/>
          </a:xfrm>
          <a:prstGeom prst="rect">
            <a:avLst/>
          </a:prstGeom>
        </p:spPr>
      </p:pic>
      <p:sp>
        <p:nvSpPr>
          <p:cNvPr id="11" name="Rectángulo 10"/>
          <p:cNvSpPr/>
          <p:nvPr/>
        </p:nvSpPr>
        <p:spPr>
          <a:xfrm>
            <a:off x="4572000" y="4223241"/>
            <a:ext cx="2882625" cy="568486"/>
          </a:xfrm>
          <a:prstGeom prst="rect">
            <a:avLst/>
          </a:prstGeom>
          <a:solidFill>
            <a:srgbClr val="0033CC"/>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b="1" dirty="0" smtClean="0"/>
              <a:t>Ley de Firmas y Certificados Digitales</a:t>
            </a:r>
            <a:endParaRPr lang="es-MX" b="1" dirty="0"/>
          </a:p>
        </p:txBody>
      </p:sp>
      <p:sp>
        <p:nvSpPr>
          <p:cNvPr id="12" name="Rectángulo 11"/>
          <p:cNvSpPr/>
          <p:nvPr/>
        </p:nvSpPr>
        <p:spPr>
          <a:xfrm>
            <a:off x="3455876" y="1283870"/>
            <a:ext cx="1800200" cy="829135"/>
          </a:xfrm>
          <a:prstGeom prst="rect">
            <a:avLst/>
          </a:prstGeom>
          <a:solidFill>
            <a:schemeClr val="accent4">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3" name="Rectángulo 12"/>
          <p:cNvSpPr/>
          <p:nvPr/>
        </p:nvSpPr>
        <p:spPr>
          <a:xfrm>
            <a:off x="3455876" y="2711810"/>
            <a:ext cx="1728192" cy="1074471"/>
          </a:xfrm>
          <a:prstGeom prst="rect">
            <a:avLst/>
          </a:prstGeom>
          <a:solidFill>
            <a:schemeClr val="accent4">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4" name="Rectángulo 13"/>
          <p:cNvSpPr/>
          <p:nvPr/>
        </p:nvSpPr>
        <p:spPr>
          <a:xfrm>
            <a:off x="1944226" y="5013177"/>
            <a:ext cx="1959542" cy="305536"/>
          </a:xfrm>
          <a:prstGeom prst="rect">
            <a:avLst/>
          </a:prstGeom>
          <a:solidFill>
            <a:srgbClr val="0033CC"/>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pic>
        <p:nvPicPr>
          <p:cNvPr id="15" name="Imagen 14"/>
          <p:cNvPicPr>
            <a:picLocks noChangeAspect="1"/>
          </p:cNvPicPr>
          <p:nvPr/>
        </p:nvPicPr>
        <p:blipFill>
          <a:blip r:embed="rId5"/>
          <a:stretch>
            <a:fillRect/>
          </a:stretch>
        </p:blipFill>
        <p:spPr>
          <a:xfrm>
            <a:off x="3455876" y="2711810"/>
            <a:ext cx="1728192" cy="1116707"/>
          </a:xfrm>
          <a:prstGeom prst="rect">
            <a:avLst/>
          </a:prstGeom>
        </p:spPr>
      </p:pic>
    </p:spTree>
    <p:extLst>
      <p:ext uri="{BB962C8B-B14F-4D97-AF65-F5344CB8AC3E}">
        <p14:creationId xmlns:p14="http://schemas.microsoft.com/office/powerpoint/2010/main" val="2530043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188640"/>
            <a:ext cx="7632848" cy="6669360"/>
          </a:xfrm>
        </p:spPr>
        <p:txBody>
          <a:bodyPr>
            <a:normAutofit/>
          </a:bodyPr>
          <a:lstStyle/>
          <a:p>
            <a:pPr marL="0" indent="0" algn="just">
              <a:buNone/>
            </a:pPr>
            <a:r>
              <a:rPr lang="es-PE" dirty="0"/>
              <a:t>El paciente, o su representante legal, que necesite o desee que la información clínica contenida en su historia clínica electrónica sea accedida por profesionales de salud que le brindan atención en un establecimiento de salud o en un servicio médico de apoyo distinto de los que generaron las historias clínicas electrónicas, </a:t>
            </a:r>
            <a:r>
              <a:rPr lang="es-PE" u="sng" dirty="0">
                <a:effectLst>
                  <a:outerShdw blurRad="38100" dist="38100" dir="2700000" algn="tl">
                    <a:srgbClr val="000000">
                      <a:alpha val="43137"/>
                    </a:srgbClr>
                  </a:outerShdw>
                </a:effectLst>
              </a:rPr>
              <a:t>debe autorizar expresamente dicho acceso </a:t>
            </a:r>
            <a:r>
              <a:rPr lang="es-PE" dirty="0"/>
              <a:t>a través de los mecanismos informáticos que el reglamento de la presente Ley establece</a:t>
            </a:r>
            <a:r>
              <a:rPr lang="es-PE" dirty="0" smtClean="0"/>
              <a:t>.</a:t>
            </a:r>
          </a:p>
          <a:p>
            <a:pPr marL="0" indent="0" algn="just">
              <a:buNone/>
            </a:pPr>
            <a:endParaRPr lang="es-PE" dirty="0"/>
          </a:p>
          <a:p>
            <a:pPr marL="0" indent="0" algn="just">
              <a:buNone/>
            </a:pPr>
            <a:endParaRPr lang="es-PE" dirty="0"/>
          </a:p>
          <a:p>
            <a:endParaRPr lang="es-PE"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695" y="4293096"/>
            <a:ext cx="3270409" cy="248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7597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04664"/>
            <a:ext cx="7499176" cy="6169872"/>
          </a:xfrm>
        </p:spPr>
        <p:txBody>
          <a:bodyPr/>
          <a:lstStyle/>
          <a:p>
            <a:pPr marL="109728" indent="0" algn="just">
              <a:buNone/>
            </a:pPr>
            <a:r>
              <a:rPr lang="es-PE" dirty="0"/>
              <a:t>En casos de grave riesgo para la vida o la salud de una persona cuyo estado no permita la capacidad de autorizar el acceso a su historia clínica electrónica, el profesional de salud puede acceder a la información clínica básica contenida en la historia clínica electrónica para el diagnóstico y tratamiento médico o quirúrgico.</a:t>
            </a:r>
          </a:p>
          <a:p>
            <a:pPr marL="109728" indent="0">
              <a:buNone/>
            </a:pPr>
            <a:endParaRPr lang="es-PE"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046" y="4009247"/>
            <a:ext cx="2910830" cy="2784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805" y="3712849"/>
            <a:ext cx="2959596" cy="3080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586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332656"/>
            <a:ext cx="7200800" cy="6081539"/>
          </a:xfrm>
        </p:spPr>
        <p:txBody>
          <a:bodyPr>
            <a:noAutofit/>
          </a:bodyPr>
          <a:lstStyle/>
          <a:p>
            <a:pPr marL="0" indent="0" algn="just">
              <a:buNone/>
            </a:pPr>
            <a:r>
              <a:rPr lang="es-PE" b="1" dirty="0" smtClean="0"/>
              <a:t>Seguimiento </a:t>
            </a:r>
            <a:r>
              <a:rPr lang="es-PE" b="1" dirty="0"/>
              <a:t>de los detalles de accesos </a:t>
            </a:r>
            <a:r>
              <a:rPr lang="es-PE" b="1" dirty="0" smtClean="0"/>
              <a:t>a la </a:t>
            </a:r>
            <a:r>
              <a:rPr lang="es-PE" b="1" dirty="0"/>
              <a:t>información clínica</a:t>
            </a:r>
          </a:p>
          <a:p>
            <a:pPr marL="0" indent="0" algn="just">
              <a:buNone/>
            </a:pPr>
            <a:r>
              <a:rPr lang="es-PE" sz="2400" dirty="0"/>
              <a:t>El paciente, o su representante legal, puede </a:t>
            </a:r>
            <a:r>
              <a:rPr lang="es-PE" sz="2400" dirty="0" smtClean="0"/>
              <a:t>realizar el </a:t>
            </a:r>
            <a:r>
              <a:rPr lang="es-PE" sz="2400" dirty="0"/>
              <a:t>seguimiento de </a:t>
            </a:r>
            <a:r>
              <a:rPr lang="es-PE" sz="2400" dirty="0" smtClean="0"/>
              <a:t>los accesos </a:t>
            </a:r>
            <a:r>
              <a:rPr lang="es-PE" sz="2400" dirty="0"/>
              <a:t>realizados a la </a:t>
            </a:r>
            <a:r>
              <a:rPr lang="es-PE" sz="2400" dirty="0" smtClean="0"/>
              <a:t>información clínica </a:t>
            </a:r>
            <a:r>
              <a:rPr lang="es-PE" sz="2400" dirty="0"/>
              <a:t>contenida en su historia clínica electrónica, a </a:t>
            </a:r>
            <a:r>
              <a:rPr lang="es-PE" sz="2400" dirty="0" smtClean="0"/>
              <a:t>fin de </a:t>
            </a:r>
            <a:r>
              <a:rPr lang="es-PE" sz="2400" dirty="0"/>
              <a:t>poder </a:t>
            </a:r>
            <a:r>
              <a:rPr lang="es-PE" sz="2400" dirty="0" smtClean="0"/>
              <a:t>verificar </a:t>
            </a:r>
            <a:r>
              <a:rPr lang="es-PE" sz="2400" dirty="0"/>
              <a:t>la legitimidad de estos. Para tal efecto</a:t>
            </a:r>
            <a:r>
              <a:rPr lang="es-PE" sz="2400" dirty="0" smtClean="0"/>
              <a:t>, dispone </a:t>
            </a:r>
            <a:r>
              <a:rPr lang="es-PE" sz="2400" dirty="0"/>
              <a:t>de información relativa a la fecha y hora en que </a:t>
            </a:r>
            <a:r>
              <a:rPr lang="es-PE" sz="2400" dirty="0" smtClean="0"/>
              <a:t>se realizó </a:t>
            </a:r>
            <a:r>
              <a:rPr lang="es-PE" sz="2400" dirty="0"/>
              <a:t>el acceso, al establecimiento de salud o al </a:t>
            </a:r>
            <a:r>
              <a:rPr lang="es-PE" sz="2400" dirty="0" smtClean="0"/>
              <a:t>servicio médico de apoyo </a:t>
            </a:r>
            <a:r>
              <a:rPr lang="es-PE" sz="2400" dirty="0"/>
              <a:t>desde el que se realizó cada acceso, </a:t>
            </a:r>
            <a:r>
              <a:rPr lang="es-PE" sz="2400" dirty="0" smtClean="0"/>
              <a:t>al profesional </a:t>
            </a:r>
            <a:r>
              <a:rPr lang="es-PE" sz="2400" dirty="0"/>
              <a:t>de salud que accedió a la información clínica </a:t>
            </a:r>
            <a:r>
              <a:rPr lang="es-PE" sz="2400" dirty="0" smtClean="0"/>
              <a:t>y a </a:t>
            </a:r>
            <a:r>
              <a:rPr lang="es-PE" sz="2400" dirty="0"/>
              <a:t>las características de la información clínica accedida</a:t>
            </a:r>
            <a:r>
              <a:rPr lang="es-PE" sz="2400" dirty="0" smtClean="0"/>
              <a:t>.</a:t>
            </a:r>
            <a:endParaRPr lang="es-PE" sz="24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684" y="4917116"/>
            <a:ext cx="23622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738" y="5229200"/>
            <a:ext cx="2168202" cy="1418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4928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476672"/>
            <a:ext cx="7491164" cy="5649491"/>
          </a:xfrm>
        </p:spPr>
        <p:txBody>
          <a:bodyPr>
            <a:normAutofit/>
          </a:bodyPr>
          <a:lstStyle/>
          <a:p>
            <a:pPr marL="0" indent="0" algn="just">
              <a:buNone/>
            </a:pPr>
            <a:r>
              <a:rPr lang="es-PE" b="1" dirty="0" smtClean="0"/>
              <a:t>Validez </a:t>
            </a:r>
            <a:r>
              <a:rPr lang="es-PE" b="1" dirty="0"/>
              <a:t>y eficacia jurídica de la historia clínica electrónica</a:t>
            </a:r>
          </a:p>
          <a:p>
            <a:pPr marL="0" indent="0" algn="just">
              <a:buNone/>
            </a:pPr>
            <a:r>
              <a:rPr lang="es-PE" dirty="0"/>
              <a:t>La historia clínica electrónica tiene el mismo valor que la historia clínica manuscrita, tanto en aspectos clínicos como legales, para todo proceso de registro y acceso a la información correspondiente a la salud de las personas, de conformidad con la Ley 27269, Ley de Firmas y Certificados Digitales, y sus disposiciones reglamentarias.</a:t>
            </a:r>
          </a:p>
          <a:p>
            <a:endParaRPr lang="es-P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5008767"/>
            <a:ext cx="33147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787751"/>
            <a:ext cx="19812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Igual que"/>
          <p:cNvSpPr/>
          <p:nvPr/>
        </p:nvSpPr>
        <p:spPr>
          <a:xfrm>
            <a:off x="3491880" y="5301207"/>
            <a:ext cx="1008112" cy="107915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478664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txBox="1">
            <a:spLocks/>
          </p:cNvSpPr>
          <p:nvPr/>
        </p:nvSpPr>
        <p:spPr>
          <a:xfrm>
            <a:off x="-396552" y="3387464"/>
            <a:ext cx="8077200" cy="16732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PE" b="1" dirty="0" smtClean="0">
                <a:solidFill>
                  <a:srgbClr val="0066CC"/>
                </a:solidFill>
              </a:rPr>
              <a:t>Muchas gracias…</a:t>
            </a:r>
          </a:p>
        </p:txBody>
      </p:sp>
    </p:spTree>
    <p:extLst>
      <p:ext uri="{BB962C8B-B14F-4D97-AF65-F5344CB8AC3E}">
        <p14:creationId xmlns:p14="http://schemas.microsoft.com/office/powerpoint/2010/main" val="922075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inosPERU300[1]"/>
          <p:cNvPicPr>
            <a:picLocks noChangeAspect="1" noChangeArrowheads="1"/>
          </p:cNvPicPr>
          <p:nvPr/>
        </p:nvPicPr>
        <p:blipFill>
          <a:blip r:embed="rId2" cstate="print">
            <a:extLst>
              <a:ext uri="{28A0092B-C50C-407E-A947-70E740481C1C}">
                <a14:useLocalDpi xmlns:a14="http://schemas.microsoft.com/office/drawing/2010/main" val="0"/>
              </a:ext>
            </a:extLst>
          </a:blip>
          <a:srcRect l="36081" r="3218"/>
          <a:stretch>
            <a:fillRect/>
          </a:stretch>
        </p:blipFill>
        <p:spPr bwMode="auto">
          <a:xfrm>
            <a:off x="3124200" y="4619625"/>
            <a:ext cx="2665413"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3" descr="nativos-de-iquitos-peru[1]"/>
          <p:cNvPicPr>
            <a:picLocks noChangeAspect="1" noChangeArrowheads="1"/>
          </p:cNvPicPr>
          <p:nvPr/>
        </p:nvPicPr>
        <p:blipFill>
          <a:blip r:embed="rId3" cstate="print">
            <a:extLst>
              <a:ext uri="{28A0092B-C50C-407E-A947-70E740481C1C}">
                <a14:useLocalDpi xmlns:a14="http://schemas.microsoft.com/office/drawing/2010/main" val="0"/>
              </a:ext>
            </a:extLst>
          </a:blip>
          <a:srcRect l="32539"/>
          <a:stretch>
            <a:fillRect/>
          </a:stretch>
        </p:blipFill>
        <p:spPr bwMode="auto">
          <a:xfrm>
            <a:off x="3419475" y="0"/>
            <a:ext cx="230505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manglares_gd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41947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descr="cd04_f060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525" y="0"/>
            <a:ext cx="3419475"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6" descr="DK_photo_Plaza_Mayor_Lima_Peru_copy[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4525" y="4300538"/>
            <a:ext cx="341947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7" descr="bolivia_titicaca[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286000"/>
            <a:ext cx="37338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8" descr="1a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4652963"/>
            <a:ext cx="3419475"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9" descr="machupichu"/>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88013" y="2205038"/>
            <a:ext cx="3455987"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0" descr="tres_peruanos[1]"/>
          <p:cNvPicPr>
            <a:picLocks noChangeAspect="1" noChangeArrowheads="1"/>
          </p:cNvPicPr>
          <p:nvPr/>
        </p:nvPicPr>
        <p:blipFill>
          <a:blip r:embed="rId10" cstate="print">
            <a:extLst>
              <a:ext uri="{28A0092B-C50C-407E-A947-70E740481C1C}">
                <a14:useLocalDpi xmlns:a14="http://schemas.microsoft.com/office/drawing/2010/main" val="0"/>
              </a:ext>
            </a:extLst>
          </a:blip>
          <a:srcRect l="40082"/>
          <a:stretch>
            <a:fillRect/>
          </a:stretch>
        </p:blipFill>
        <p:spPr bwMode="auto">
          <a:xfrm>
            <a:off x="3635375" y="2205038"/>
            <a:ext cx="2411413"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98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496" y="116632"/>
            <a:ext cx="8229600" cy="278904"/>
          </a:xfrm>
        </p:spPr>
        <p:txBody>
          <a:bodyPr>
            <a:normAutofit fontScale="90000"/>
          </a:bodyPr>
          <a:lstStyle/>
          <a:p>
            <a:pPr algn="ctr"/>
            <a:r>
              <a:rPr lang="es-PE" sz="2000" b="1" dirty="0" smtClean="0">
                <a:solidFill>
                  <a:schemeClr val="tx1"/>
                </a:solidFill>
                <a:latin typeface="+mn-lt"/>
              </a:rPr>
              <a:t>Objeto de la Ley</a:t>
            </a:r>
            <a:endParaRPr lang="es-PE" sz="2000" b="1" dirty="0">
              <a:solidFill>
                <a:schemeClr val="tx1"/>
              </a:solidFill>
              <a:latin typeface="+mn-lt"/>
            </a:endParaRPr>
          </a:p>
        </p:txBody>
      </p:sp>
      <p:sp>
        <p:nvSpPr>
          <p:cNvPr id="3" name="2 Marcador de contenido"/>
          <p:cNvSpPr>
            <a:spLocks noGrp="1"/>
          </p:cNvSpPr>
          <p:nvPr>
            <p:ph idx="1"/>
          </p:nvPr>
        </p:nvSpPr>
        <p:spPr>
          <a:xfrm>
            <a:off x="0" y="476672"/>
            <a:ext cx="8172400" cy="4680520"/>
          </a:xfrm>
        </p:spPr>
        <p:txBody>
          <a:bodyPr>
            <a:normAutofit lnSpcReduction="10000"/>
          </a:bodyPr>
          <a:lstStyle/>
          <a:p>
            <a:pPr algn="just">
              <a:buFont typeface="Wingdings" panose="05000000000000000000" pitchFamily="2" charset="2"/>
              <a:buChar char="v"/>
            </a:pPr>
            <a:r>
              <a:rPr lang="es-PE" sz="2000" dirty="0"/>
              <a:t>La presente Ley tiene por objeto crear el </a:t>
            </a:r>
            <a:r>
              <a:rPr lang="es-PE" sz="2000" dirty="0" smtClean="0"/>
              <a:t>Registro Nacional </a:t>
            </a:r>
            <a:r>
              <a:rPr lang="es-PE" sz="2000" dirty="0"/>
              <a:t>de Historias Clínicas Electrónicas y establecer </a:t>
            </a:r>
            <a:r>
              <a:rPr lang="es-PE" sz="2000" dirty="0" smtClean="0"/>
              <a:t>sus objetivos</a:t>
            </a:r>
            <a:r>
              <a:rPr lang="es-PE" sz="2000" dirty="0"/>
              <a:t>, administración, organización, implementación</a:t>
            </a:r>
            <a:r>
              <a:rPr lang="es-PE" sz="2000" dirty="0" smtClean="0"/>
              <a:t>, confidencialidad </a:t>
            </a:r>
            <a:r>
              <a:rPr lang="es-PE" sz="2000" dirty="0"/>
              <a:t>y accesibilidad</a:t>
            </a:r>
            <a:r>
              <a:rPr lang="es-PE" dirty="0" smtClean="0"/>
              <a:t>.</a:t>
            </a:r>
          </a:p>
          <a:p>
            <a:pPr marL="0" indent="0" algn="ctr">
              <a:buNone/>
            </a:pPr>
            <a:r>
              <a:rPr lang="es-PE" sz="2000" b="1" dirty="0" smtClean="0"/>
              <a:t>CREACIÓN Y DEFINICIÓN DEL REGISTRO NACIONAL DE HISTORIAS CLÍNICAS ELECTRÓNICAS</a:t>
            </a:r>
          </a:p>
          <a:p>
            <a:pPr algn="just">
              <a:buFont typeface="Wingdings" panose="05000000000000000000" pitchFamily="2" charset="2"/>
              <a:buChar char="v"/>
            </a:pPr>
            <a:r>
              <a:rPr lang="es-PE" sz="2000" dirty="0" smtClean="0"/>
              <a:t>Créase </a:t>
            </a:r>
            <a:r>
              <a:rPr lang="es-PE" sz="2000" dirty="0"/>
              <a:t>el Registro Nacional de Historias Clínicas Electrónicas como la infraestructura tecnológica especializada en salud que permite al paciente o a su representante legal y a los profesionales de la salud </a:t>
            </a:r>
            <a:r>
              <a:rPr lang="es-PE" sz="2000" u="sng" dirty="0">
                <a:effectLst>
                  <a:outerShdw blurRad="38100" dist="38100" dir="2700000" algn="tl">
                    <a:srgbClr val="000000">
                      <a:alpha val="43137"/>
                    </a:srgbClr>
                  </a:outerShdw>
                </a:effectLst>
              </a:rPr>
              <a:t>que son previamente autorizados por aquellos</a:t>
            </a:r>
            <a:r>
              <a:rPr lang="es-PE" sz="2000" dirty="0"/>
              <a:t>, el acceso a la información clínica contenida en las historias clínicas electrónicas dentro de los términos estrictamente necesarios para garantizar la calidad de la atención en los establecimientos de salud y en los servicios médicos de apoyo públicos, privados o mixtos, en el ámbito de la Ley 26842, Ley General de Salud.</a:t>
            </a:r>
          </a:p>
          <a:p>
            <a:pPr marL="0" indent="0" algn="just">
              <a:buNone/>
            </a:pPr>
            <a:endParaRPr lang="es-PE" sz="2000" b="1" dirty="0" smtClean="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5157192"/>
            <a:ext cx="3818756" cy="158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065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7376" y="767795"/>
            <a:ext cx="7125113" cy="924475"/>
          </a:xfrm>
        </p:spPr>
        <p:txBody>
          <a:bodyPr>
            <a:normAutofit fontScale="90000"/>
          </a:bodyPr>
          <a:lstStyle/>
          <a:p>
            <a:pPr algn="ctr"/>
            <a:r>
              <a:rPr lang="es-PE" b="1" dirty="0" smtClean="0">
                <a:solidFill>
                  <a:srgbClr val="0033CC"/>
                </a:solidFill>
              </a:rPr>
              <a:t>Ley N° 29733, Ley de Protección de Datos Personales</a:t>
            </a:r>
            <a:endParaRPr lang="es-PE" b="1" dirty="0">
              <a:solidFill>
                <a:srgbClr val="0033CC"/>
              </a:solidFill>
            </a:endParaRPr>
          </a:p>
        </p:txBody>
      </p:sp>
      <p:sp>
        <p:nvSpPr>
          <p:cNvPr id="3" name="2 Marcador de contenido"/>
          <p:cNvSpPr>
            <a:spLocks noGrp="1"/>
          </p:cNvSpPr>
          <p:nvPr>
            <p:ph sz="quarter" idx="1"/>
          </p:nvPr>
        </p:nvSpPr>
        <p:spPr>
          <a:xfrm>
            <a:off x="534640" y="1556792"/>
            <a:ext cx="7704856" cy="4525963"/>
          </a:xfrm>
        </p:spPr>
        <p:txBody>
          <a:bodyPr>
            <a:normAutofit/>
          </a:bodyPr>
          <a:lstStyle/>
          <a:p>
            <a:pPr marL="0" indent="0">
              <a:buNone/>
            </a:pPr>
            <a:r>
              <a:rPr lang="es-PE" sz="2000" b="1" dirty="0" smtClean="0"/>
              <a:t>Objeto de la Ley</a:t>
            </a:r>
          </a:p>
          <a:p>
            <a:pPr marL="0" indent="0" algn="just">
              <a:buNone/>
            </a:pPr>
            <a:r>
              <a:rPr lang="es-PE" sz="2000" dirty="0" smtClean="0"/>
              <a:t>Tiene el objeto de garantizar el derecho fundamental a la protección de los datos personales, previsto en el artículo 2 numeral 6 de la Constitución Política del Perú, a través de su adecuado tratamiento, en un marco de respeto de los demás derechos fundamentales que en ella se reconocen.</a:t>
            </a:r>
          </a:p>
          <a:p>
            <a:pPr marL="0" indent="0" algn="just">
              <a:buNone/>
            </a:pPr>
            <a:endParaRPr lang="es-PE" sz="2000" dirty="0"/>
          </a:p>
          <a:p>
            <a:pPr marL="0" indent="0" algn="just" fontAlgn="auto">
              <a:spcBef>
                <a:spcPts val="0"/>
              </a:spcBef>
              <a:spcAft>
                <a:spcPts val="0"/>
              </a:spcAft>
              <a:buNone/>
              <a:defRPr/>
            </a:pPr>
            <a:r>
              <a:rPr lang="es-ES" sz="2000" b="1" dirty="0"/>
              <a:t>Ámbito de aplicación:</a:t>
            </a:r>
          </a:p>
          <a:p>
            <a:pPr marL="0" indent="0" algn="just" fontAlgn="auto">
              <a:spcBef>
                <a:spcPts val="0"/>
              </a:spcBef>
              <a:spcAft>
                <a:spcPts val="0"/>
              </a:spcAft>
              <a:buNone/>
              <a:defRPr/>
            </a:pPr>
            <a:r>
              <a:rPr lang="es-ES" sz="2000" dirty="0"/>
              <a:t>La presente Ley es de aplicación a los datos personales contenidos o destinados a ser contenidos en bancos de datos personales de administración pública y de administración privada, cuyo tratamiento se realiza en el territorio nacional. Son objeto de especial protección los  datos sensibles.  (Art. 3 </a:t>
            </a:r>
            <a:r>
              <a:rPr lang="es-ES" sz="2000" dirty="0" err="1"/>
              <a:t>LPDP</a:t>
            </a:r>
            <a:r>
              <a:rPr lang="es-ES" sz="2000" dirty="0"/>
              <a:t>)</a:t>
            </a:r>
          </a:p>
          <a:p>
            <a:pPr marL="0" indent="0" algn="just">
              <a:buNone/>
            </a:pPr>
            <a:endParaRPr lang="es-PE" sz="20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2320" y="404664"/>
            <a:ext cx="1574353" cy="154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591" y="5589240"/>
            <a:ext cx="3428190" cy="133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68320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3358767"/>
            <a:ext cx="1800200"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a:xfrm>
            <a:off x="467544" y="476672"/>
            <a:ext cx="8229600" cy="792088"/>
          </a:xfrm>
        </p:spPr>
        <p:txBody>
          <a:bodyPr>
            <a:normAutofit fontScale="90000"/>
          </a:bodyPr>
          <a:lstStyle/>
          <a:p>
            <a:r>
              <a:rPr lang="es-ES" b="1" dirty="0">
                <a:solidFill>
                  <a:srgbClr val="0033CC"/>
                </a:solidFill>
              </a:rPr>
              <a:t>¿QUÉ SON LOS DATOS PERSONALES?</a:t>
            </a:r>
            <a:br>
              <a:rPr lang="es-ES" b="1" dirty="0">
                <a:solidFill>
                  <a:srgbClr val="0033CC"/>
                </a:solidFill>
              </a:rPr>
            </a:br>
            <a:endParaRPr lang="es-PE" dirty="0">
              <a:solidFill>
                <a:srgbClr val="0033CC"/>
              </a:solidFill>
            </a:endParaRPr>
          </a:p>
        </p:txBody>
      </p:sp>
      <p:sp>
        <p:nvSpPr>
          <p:cNvPr id="3" name="2 Marcador de contenido"/>
          <p:cNvSpPr>
            <a:spLocks noGrp="1"/>
          </p:cNvSpPr>
          <p:nvPr>
            <p:ph sz="quarter" idx="1"/>
          </p:nvPr>
        </p:nvSpPr>
        <p:spPr>
          <a:xfrm>
            <a:off x="467544" y="1052736"/>
            <a:ext cx="7632848" cy="5073427"/>
          </a:xfrm>
        </p:spPr>
        <p:txBody>
          <a:bodyPr/>
          <a:lstStyle/>
          <a:p>
            <a:pPr marL="0" indent="0" algn="ctr">
              <a:buNone/>
            </a:pPr>
            <a:r>
              <a:rPr lang="es-ES" altLang="es-PE" sz="2400" dirty="0"/>
              <a:t>Los datos personales permiten identificar a una persona.</a:t>
            </a:r>
          </a:p>
          <a:p>
            <a:pPr marL="0" indent="0" algn="just">
              <a:buNone/>
            </a:pPr>
            <a:r>
              <a:rPr lang="es-PE" sz="2400" dirty="0"/>
              <a:t>Es aquella información numérica, alfabética, gráfica, fotográfica, acústica o de cualquier otro tipo concerniente a las personas naturales que las identifica o las hace identificables a través de medios que puedan ser razonablemente utilizados.</a:t>
            </a:r>
            <a:endParaRPr lang="es-ES" sz="2400" dirty="0"/>
          </a:p>
          <a:p>
            <a:pPr marL="0" indent="0">
              <a:buNone/>
            </a:pPr>
            <a:endParaRPr lang="es-PE" dirty="0"/>
          </a:p>
        </p:txBody>
      </p:sp>
      <p:sp>
        <p:nvSpPr>
          <p:cNvPr id="5" name="4 Cinta perforada"/>
          <p:cNvSpPr/>
          <p:nvPr/>
        </p:nvSpPr>
        <p:spPr>
          <a:xfrm>
            <a:off x="467544" y="5228735"/>
            <a:ext cx="8316912" cy="1215461"/>
          </a:xfrm>
          <a:prstGeom prst="flowChartPunchedTape">
            <a:avLst/>
          </a:prstGeom>
          <a:blipFill>
            <a:blip r:embed="rId3"/>
            <a:tile tx="0" ty="0" sx="100000" sy="100000" flip="none" algn="tl"/>
          </a:blipFill>
          <a:ln>
            <a:solidFill>
              <a:srgbClr val="00B0F0"/>
            </a:solidFill>
          </a:ln>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s-ES" b="1" i="1" dirty="0">
                <a:solidFill>
                  <a:schemeClr val="tx1"/>
                </a:solidFill>
              </a:rPr>
              <a:t>NOMBRE, HUELLA DIGITAL, IMAGEN, DIRECCIONES , </a:t>
            </a:r>
            <a:r>
              <a:rPr lang="es-ES" b="1" i="1" dirty="0" smtClean="0">
                <a:solidFill>
                  <a:schemeClr val="tx1"/>
                </a:solidFill>
              </a:rPr>
              <a:t>NÚMERO TELEFÓNICO</a:t>
            </a:r>
            <a:r>
              <a:rPr lang="es-ES" b="1" i="1" dirty="0">
                <a:solidFill>
                  <a:schemeClr val="tx1"/>
                </a:solidFill>
              </a:rPr>
              <a:t>, GRUPO </a:t>
            </a:r>
            <a:r>
              <a:rPr lang="es-ES" b="1" i="1" dirty="0" smtClean="0">
                <a:solidFill>
                  <a:schemeClr val="tx1"/>
                </a:solidFill>
              </a:rPr>
              <a:t>SANGUÍNEO</a:t>
            </a:r>
            <a:r>
              <a:rPr lang="es-ES" b="1" i="1" dirty="0">
                <a:solidFill>
                  <a:schemeClr val="tx1"/>
                </a:solidFill>
              </a:rPr>
              <a:t>, ESTADO DE SALUD, INGRESOS </a:t>
            </a:r>
            <a:r>
              <a:rPr lang="es-ES" b="1" i="1" dirty="0" smtClean="0">
                <a:solidFill>
                  <a:schemeClr val="tx1"/>
                </a:solidFill>
              </a:rPr>
              <a:t>ECONÓMICOS</a:t>
            </a:r>
            <a:r>
              <a:rPr lang="es-ES" b="1" i="1" dirty="0">
                <a:solidFill>
                  <a:schemeClr val="tx1"/>
                </a:solidFill>
              </a:rPr>
              <a:t>, </a:t>
            </a:r>
            <a:r>
              <a:rPr lang="es-ES" b="1" i="1" dirty="0" smtClean="0">
                <a:solidFill>
                  <a:schemeClr val="tx1"/>
                </a:solidFill>
              </a:rPr>
              <a:t>ORIGEN ÉTNICO</a:t>
            </a:r>
            <a:r>
              <a:rPr lang="es-ES" b="1" i="1" dirty="0">
                <a:solidFill>
                  <a:schemeClr val="tx1"/>
                </a:solidFill>
              </a:rPr>
              <a:t>, ETC</a:t>
            </a:r>
            <a:r>
              <a:rPr lang="es-ES" b="1" dirty="0">
                <a:solidFill>
                  <a:schemeClr val="tx1"/>
                </a:solidFill>
              </a:rPr>
              <a:t>.</a:t>
            </a:r>
          </a:p>
        </p:txBody>
      </p:sp>
    </p:spTree>
    <p:extLst>
      <p:ext uri="{BB962C8B-B14F-4D97-AF65-F5344CB8AC3E}">
        <p14:creationId xmlns:p14="http://schemas.microsoft.com/office/powerpoint/2010/main" val="110041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59632" y="476672"/>
            <a:ext cx="4464496" cy="792088"/>
          </a:xfrm>
        </p:spPr>
        <p:txBody>
          <a:bodyPr>
            <a:normAutofit fontScale="90000"/>
          </a:bodyPr>
          <a:lstStyle/>
          <a:p>
            <a:r>
              <a:rPr lang="es-ES" b="1" dirty="0">
                <a:solidFill>
                  <a:schemeClr val="accent5">
                    <a:lumMod val="60000"/>
                    <a:lumOff val="40000"/>
                  </a:schemeClr>
                </a:solidFill>
                <a:effectLst>
                  <a:outerShdw blurRad="38100" dist="38100" dir="2700000" algn="tl">
                    <a:srgbClr val="000000">
                      <a:alpha val="43137"/>
                    </a:srgbClr>
                  </a:outerShdw>
                </a:effectLst>
              </a:rPr>
              <a:t/>
            </a:r>
            <a:br>
              <a:rPr lang="es-ES" b="1" dirty="0">
                <a:solidFill>
                  <a:schemeClr val="accent5">
                    <a:lumMod val="60000"/>
                    <a:lumOff val="40000"/>
                  </a:schemeClr>
                </a:solidFill>
                <a:effectLst>
                  <a:outerShdw blurRad="38100" dist="38100" dir="2700000" algn="tl">
                    <a:srgbClr val="000000">
                      <a:alpha val="43137"/>
                    </a:srgbClr>
                  </a:outerShdw>
                </a:effectLst>
              </a:rPr>
            </a:br>
            <a:r>
              <a:rPr lang="es-ES" dirty="0">
                <a:solidFill>
                  <a:srgbClr val="0033CC"/>
                </a:solidFill>
              </a:rPr>
              <a:t>DATOS SENSIBLES</a:t>
            </a:r>
            <a:endParaRPr lang="es-PE" dirty="0"/>
          </a:p>
        </p:txBody>
      </p:sp>
      <p:sp>
        <p:nvSpPr>
          <p:cNvPr id="4" name="3 Marcador de contenido"/>
          <p:cNvSpPr txBox="1">
            <a:spLocks noGrp="1"/>
          </p:cNvSpPr>
          <p:nvPr>
            <p:ph sz="quarter" idx="1"/>
          </p:nvPr>
        </p:nvSpPr>
        <p:spPr>
          <a:xfrm>
            <a:off x="457200" y="1600200"/>
            <a:ext cx="7715200" cy="3416320"/>
          </a:xfrm>
          <a:prstGeom prst="rect">
            <a:avLst/>
          </a:prstGeom>
          <a:noFill/>
        </p:spPr>
        <p:txBody>
          <a:bodyPr wrap="square">
            <a:spAutoFit/>
          </a:bodyPr>
          <a:lstStyle/>
          <a:p>
            <a:pPr marL="0" indent="0" algn="just" fontAlgn="auto">
              <a:spcBef>
                <a:spcPts val="0"/>
              </a:spcBef>
              <a:spcAft>
                <a:spcPts val="0"/>
              </a:spcAft>
              <a:buNone/>
              <a:defRPr/>
            </a:pPr>
            <a:r>
              <a:rPr lang="es-ES" sz="2400" dirty="0" smtClean="0">
                <a:latin typeface="+mn-lt"/>
                <a:cs typeface="+mn-cs"/>
              </a:rPr>
              <a:t> </a:t>
            </a:r>
            <a:r>
              <a:rPr lang="es-ES" sz="2400" b="1" dirty="0">
                <a:latin typeface="+mn-lt"/>
                <a:cs typeface="+mn-cs"/>
              </a:rPr>
              <a:t>Los datos sensibles están constituidos por:</a:t>
            </a:r>
          </a:p>
          <a:p>
            <a:pPr marL="342900" indent="-342900" algn="just" fontAlgn="auto">
              <a:spcBef>
                <a:spcPts val="0"/>
              </a:spcBef>
              <a:spcAft>
                <a:spcPts val="0"/>
              </a:spcAft>
              <a:buFont typeface="Wingdings" pitchFamily="2" charset="2"/>
              <a:buChar char="v"/>
              <a:defRPr/>
            </a:pPr>
            <a:r>
              <a:rPr lang="es-ES" sz="2400" dirty="0">
                <a:latin typeface="+mn-lt"/>
                <a:cs typeface="+mn-cs"/>
              </a:rPr>
              <a:t>Los datos biométricos que por sí mismos pueden identificar </a:t>
            </a:r>
            <a:r>
              <a:rPr lang="es-ES" sz="2400" dirty="0" smtClean="0">
                <a:latin typeface="+mn-lt"/>
                <a:cs typeface="+mn-cs"/>
              </a:rPr>
              <a:t>al </a:t>
            </a:r>
            <a:r>
              <a:rPr lang="es-ES" sz="2400" dirty="0">
                <a:latin typeface="+mn-lt"/>
                <a:cs typeface="+mn-cs"/>
              </a:rPr>
              <a:t>titular.</a:t>
            </a:r>
          </a:p>
          <a:p>
            <a:pPr marL="342900" indent="-342900" algn="just" fontAlgn="auto">
              <a:spcBef>
                <a:spcPts val="0"/>
              </a:spcBef>
              <a:spcAft>
                <a:spcPts val="0"/>
              </a:spcAft>
              <a:buFont typeface="Wingdings" pitchFamily="2" charset="2"/>
              <a:buChar char="v"/>
              <a:defRPr/>
            </a:pPr>
            <a:r>
              <a:rPr lang="es-ES" sz="2400" dirty="0">
                <a:latin typeface="+mn-lt"/>
                <a:cs typeface="+mn-cs"/>
              </a:rPr>
              <a:t>Datos referidos al origen racial y étnico.</a:t>
            </a:r>
          </a:p>
          <a:p>
            <a:pPr marL="342900" indent="-342900" algn="just" fontAlgn="auto">
              <a:spcBef>
                <a:spcPts val="0"/>
              </a:spcBef>
              <a:spcAft>
                <a:spcPts val="0"/>
              </a:spcAft>
              <a:buFont typeface="Wingdings" pitchFamily="2" charset="2"/>
              <a:buChar char="v"/>
              <a:defRPr/>
            </a:pPr>
            <a:r>
              <a:rPr lang="es-ES" sz="2400" dirty="0">
                <a:latin typeface="+mn-lt"/>
                <a:cs typeface="+mn-cs"/>
              </a:rPr>
              <a:t>Ingresos económicos.</a:t>
            </a:r>
          </a:p>
          <a:p>
            <a:pPr marL="342900" indent="-342900" algn="just" fontAlgn="auto">
              <a:spcBef>
                <a:spcPts val="0"/>
              </a:spcBef>
              <a:spcAft>
                <a:spcPts val="0"/>
              </a:spcAft>
              <a:buFont typeface="Wingdings" pitchFamily="2" charset="2"/>
              <a:buChar char="v"/>
              <a:defRPr/>
            </a:pPr>
            <a:r>
              <a:rPr lang="es-ES" sz="2400" dirty="0">
                <a:latin typeface="+mn-lt"/>
                <a:cs typeface="+mn-cs"/>
              </a:rPr>
              <a:t>Opiniones o convicciones políticas, religiosas </a:t>
            </a:r>
            <a:r>
              <a:rPr lang="es-ES" sz="2400" dirty="0" smtClean="0">
                <a:latin typeface="+mn-lt"/>
                <a:cs typeface="+mn-cs"/>
              </a:rPr>
              <a:t>filosóficas </a:t>
            </a:r>
            <a:r>
              <a:rPr lang="es-ES" sz="2400" dirty="0">
                <a:latin typeface="+mn-lt"/>
                <a:cs typeface="+mn-cs"/>
              </a:rPr>
              <a:t>o morales; afiliación sindical.</a:t>
            </a:r>
          </a:p>
          <a:p>
            <a:pPr marL="342900" indent="-342900" algn="just" fontAlgn="auto">
              <a:spcBef>
                <a:spcPts val="0"/>
              </a:spcBef>
              <a:spcAft>
                <a:spcPts val="0"/>
              </a:spcAft>
              <a:buFont typeface="Wingdings" pitchFamily="2" charset="2"/>
              <a:buChar char="v"/>
              <a:defRPr/>
            </a:pPr>
            <a:r>
              <a:rPr lang="es-ES" sz="2400" dirty="0">
                <a:latin typeface="+mn-lt"/>
                <a:cs typeface="+mn-cs"/>
              </a:rPr>
              <a:t>Información relacionada a la salud </a:t>
            </a:r>
            <a:r>
              <a:rPr lang="es-ES" sz="2400" dirty="0" smtClean="0">
                <a:latin typeface="+mn-lt"/>
                <a:cs typeface="+mn-cs"/>
              </a:rPr>
              <a:t>o </a:t>
            </a:r>
            <a:r>
              <a:rPr lang="es-ES" sz="2400" dirty="0">
                <a:latin typeface="+mn-lt"/>
                <a:cs typeface="+mn-cs"/>
              </a:rPr>
              <a:t>a la vida sexual. </a:t>
            </a:r>
            <a:r>
              <a:rPr lang="es-ES" sz="2000" dirty="0">
                <a:latin typeface="+mn-lt"/>
                <a:cs typeface="+mn-cs"/>
              </a:rPr>
              <a:t>(Art. 2 numeral 5 de LPDP)</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4869422"/>
            <a:ext cx="2691383" cy="1790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535" y="116632"/>
            <a:ext cx="2679576" cy="146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168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332656"/>
            <a:ext cx="7773185" cy="924475"/>
          </a:xfrm>
        </p:spPr>
        <p:txBody>
          <a:bodyPr>
            <a:noAutofit/>
          </a:bodyPr>
          <a:lstStyle/>
          <a:p>
            <a:pPr algn="just"/>
            <a:r>
              <a:rPr lang="es-PE" sz="2800" b="1" dirty="0" smtClean="0">
                <a:solidFill>
                  <a:srgbClr val="0033CC"/>
                </a:solidFill>
              </a:rPr>
              <a:t>¿Qué es el tratamiento de Datos personales?</a:t>
            </a:r>
            <a:endParaRPr lang="es-PE" sz="2800" b="1" dirty="0">
              <a:solidFill>
                <a:srgbClr val="0033CC"/>
              </a:solidFill>
            </a:endParaRPr>
          </a:p>
        </p:txBody>
      </p:sp>
      <p:sp>
        <p:nvSpPr>
          <p:cNvPr id="4" name="3 Marcador de contenido"/>
          <p:cNvSpPr txBox="1">
            <a:spLocks noGrp="1"/>
          </p:cNvSpPr>
          <p:nvPr>
            <p:ph sz="quarter" idx="1"/>
          </p:nvPr>
        </p:nvSpPr>
        <p:spPr>
          <a:xfrm>
            <a:off x="457200" y="1169313"/>
            <a:ext cx="7663305" cy="4832092"/>
          </a:xfrm>
          <a:prstGeom prst="rect">
            <a:avLst/>
          </a:prstGeom>
          <a:noFill/>
        </p:spPr>
        <p:txBody>
          <a:bodyPr wrap="square">
            <a:spAutoFit/>
          </a:bodyPr>
          <a:lstStyle/>
          <a:p>
            <a:pPr marL="0" indent="0" algn="just" fontAlgn="auto">
              <a:spcBef>
                <a:spcPts val="0"/>
              </a:spcBef>
              <a:spcAft>
                <a:spcPts val="0"/>
              </a:spcAft>
              <a:buNone/>
              <a:defRPr/>
            </a:pPr>
            <a:r>
              <a:rPr lang="es-ES" sz="2800" dirty="0" smtClean="0">
                <a:latin typeface="+mn-lt"/>
                <a:cs typeface="+mn-cs"/>
              </a:rPr>
              <a:t>Cualquier operación o procedimiento técnico, registro o no, que permite la </a:t>
            </a:r>
            <a:r>
              <a:rPr lang="es-ES" sz="2800" i="1" dirty="0" smtClean="0">
                <a:effectLst>
                  <a:outerShdw blurRad="38100" dist="38100" dir="2700000" algn="tl">
                    <a:srgbClr val="000000">
                      <a:alpha val="43137"/>
                    </a:srgbClr>
                  </a:outerShdw>
                </a:effectLst>
                <a:latin typeface="+mn-lt"/>
                <a:cs typeface="+mn-cs"/>
              </a:rPr>
              <a:t>recopilación, registro, organización, almacenamiento, conservación, elaboración, modificación, extracción, consulta, utilización, bloqueo, supresión, comunicación por transferencia o por difusión, comunicación por transferencia o por difusión o cualquier otra forma de procesamiento</a:t>
            </a:r>
            <a:r>
              <a:rPr lang="es-ES" sz="2800" dirty="0" smtClean="0">
                <a:latin typeface="+mn-lt"/>
                <a:cs typeface="+mn-cs"/>
              </a:rPr>
              <a:t> que facilite el acceso, correlación o interconexión de los datos personales. (Art. 2 numeral 17).</a:t>
            </a:r>
            <a:endParaRPr lang="es-ES" sz="2800" dirty="0">
              <a:latin typeface="+mn-lt"/>
              <a:cs typeface="+mn-cs"/>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5521932"/>
            <a:ext cx="1892321" cy="125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067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85192" y="188640"/>
            <a:ext cx="7787208" cy="1008112"/>
          </a:xfrm>
        </p:spPr>
        <p:txBody>
          <a:bodyPr>
            <a:normAutofit fontScale="90000"/>
          </a:bodyPr>
          <a:lstStyle/>
          <a:p>
            <a:pPr algn="ctr"/>
            <a:r>
              <a:rPr lang="es-PE" b="1" dirty="0" smtClean="0">
                <a:solidFill>
                  <a:srgbClr val="0033CC"/>
                </a:solidFill>
              </a:rPr>
              <a:t>Alcances sobre el tratamiento de datos personales</a:t>
            </a:r>
            <a:endParaRPr lang="es-PE" b="1" dirty="0">
              <a:solidFill>
                <a:srgbClr val="0033CC"/>
              </a:solidFill>
            </a:endParaRPr>
          </a:p>
        </p:txBody>
      </p:sp>
      <p:sp>
        <p:nvSpPr>
          <p:cNvPr id="3" name="2 Marcador de contenido"/>
          <p:cNvSpPr>
            <a:spLocks noGrp="1"/>
          </p:cNvSpPr>
          <p:nvPr>
            <p:ph sz="quarter" idx="1"/>
          </p:nvPr>
        </p:nvSpPr>
        <p:spPr>
          <a:xfrm>
            <a:off x="393406" y="1196752"/>
            <a:ext cx="7739778" cy="5112568"/>
          </a:xfrm>
        </p:spPr>
        <p:txBody>
          <a:bodyPr>
            <a:normAutofit/>
          </a:bodyPr>
          <a:lstStyle/>
          <a:p>
            <a:pPr algn="just"/>
            <a:r>
              <a:rPr lang="es-PE" sz="2000" dirty="0" smtClean="0"/>
              <a:t>Los datos personales solo pueden ser objeto de tratamiento con consentimiento de su titular, salvo ley autoritativa al respecto. El consentimiento debe ser previo, informado, expreso e inequívoco.</a:t>
            </a:r>
          </a:p>
          <a:p>
            <a:pPr algn="just"/>
            <a:endParaRPr lang="es-PE" sz="2000" dirty="0" smtClean="0"/>
          </a:p>
          <a:p>
            <a:pPr algn="just"/>
            <a:r>
              <a:rPr lang="es-PE" sz="2000" dirty="0" smtClean="0"/>
              <a:t> En el caso de datos sensibles, el consentimiento para efectos de su tratamiento, además, debe efectuarse por escrito. Aun cuando no mediara el consentimiento del titular, el tratamiento de datos sensibles puede efectuarse cuando la ley lo autorice, siempre que ello atienda a motivos importantes de interés público.</a:t>
            </a:r>
            <a:endParaRPr lang="es-PE" sz="20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743630"/>
            <a:ext cx="2808312" cy="2095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743630"/>
            <a:ext cx="3633192" cy="1866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62791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507441" y="1935731"/>
            <a:ext cx="2826072" cy="1783331"/>
          </a:xfrm>
          <a:prstGeom prst="rect">
            <a:avLst/>
          </a:prstGeom>
          <a:solidFill>
            <a:srgbClr val="00FF99"/>
          </a:solidFill>
          <a:ln w="57150">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4000" b="1" dirty="0" smtClean="0">
                <a:latin typeface="Arial" panose="020B0604020202020204" pitchFamily="34" charset="0"/>
                <a:cs typeface="Arial" panose="020B0604020202020204" pitchFamily="34" charset="0"/>
              </a:rPr>
              <a:t>RENHICE</a:t>
            </a:r>
            <a:endParaRPr lang="es-PE" sz="4000" b="1" dirty="0">
              <a:latin typeface="Arial" panose="020B0604020202020204" pitchFamily="34" charset="0"/>
              <a:cs typeface="Arial" panose="020B0604020202020204" pitchFamily="34" charset="0"/>
            </a:endParaRPr>
          </a:p>
        </p:txBody>
      </p:sp>
      <p:sp>
        <p:nvSpPr>
          <p:cNvPr id="5" name="4 Igual que"/>
          <p:cNvSpPr/>
          <p:nvPr/>
        </p:nvSpPr>
        <p:spPr>
          <a:xfrm>
            <a:off x="3402696" y="2204864"/>
            <a:ext cx="1224136" cy="121209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solidFill>
                <a:schemeClr val="tx1"/>
              </a:solidFill>
            </a:endParaRPr>
          </a:p>
        </p:txBody>
      </p:sp>
      <p:sp>
        <p:nvSpPr>
          <p:cNvPr id="6" name="5 Rectángulo"/>
          <p:cNvSpPr/>
          <p:nvPr/>
        </p:nvSpPr>
        <p:spPr>
          <a:xfrm>
            <a:off x="4644008" y="1935731"/>
            <a:ext cx="3024336" cy="1783331"/>
          </a:xfrm>
          <a:prstGeom prst="rect">
            <a:avLst/>
          </a:prstGeom>
          <a:solidFill>
            <a:srgbClr val="FFFF00"/>
          </a:solidFill>
          <a:ln w="57150">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4000" b="1" dirty="0" smtClean="0">
                <a:latin typeface="Arial" panose="020B0604020202020204" pitchFamily="34" charset="0"/>
                <a:cs typeface="Arial" panose="020B0604020202020204" pitchFamily="34" charset="0"/>
              </a:rPr>
              <a:t>Banco de Datos Personales</a:t>
            </a:r>
            <a:endParaRPr lang="es-PE" sz="4000" b="1" dirty="0">
              <a:latin typeface="Arial" panose="020B0604020202020204" pitchFamily="34" charset="0"/>
              <a:cs typeface="Arial" panose="020B0604020202020204" pitchFamily="34" charset="0"/>
            </a:endParaRPr>
          </a:p>
        </p:txBody>
      </p:sp>
      <p:sp>
        <p:nvSpPr>
          <p:cNvPr id="7" name="6 Rectángulo"/>
          <p:cNvSpPr/>
          <p:nvPr/>
        </p:nvSpPr>
        <p:spPr>
          <a:xfrm>
            <a:off x="473091" y="701901"/>
            <a:ext cx="2826072" cy="7920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2800" b="1" dirty="0" smtClean="0"/>
              <a:t>LEY N° 30024</a:t>
            </a:r>
          </a:p>
          <a:p>
            <a:pPr algn="ctr"/>
            <a:r>
              <a:rPr lang="es-PE" sz="1400" b="1" dirty="0" smtClean="0"/>
              <a:t>Ley que crea el Registro Nacional de Historias Clínicas Electrónicas</a:t>
            </a:r>
            <a:endParaRPr lang="es-PE" sz="1400" b="1" dirty="0"/>
          </a:p>
        </p:txBody>
      </p:sp>
      <p:sp>
        <p:nvSpPr>
          <p:cNvPr id="8" name="7 Rectángulo"/>
          <p:cNvSpPr/>
          <p:nvPr/>
        </p:nvSpPr>
        <p:spPr>
          <a:xfrm>
            <a:off x="4815148" y="593680"/>
            <a:ext cx="2826072" cy="7920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2800" b="1" dirty="0" smtClean="0"/>
              <a:t>LEY N° 29733</a:t>
            </a:r>
          </a:p>
          <a:p>
            <a:pPr algn="ctr"/>
            <a:r>
              <a:rPr lang="es-PE" sz="1400" b="1" dirty="0" smtClean="0"/>
              <a:t>Ley de Protección de Datos Personales</a:t>
            </a:r>
            <a:endParaRPr lang="es-PE" sz="1400" b="1" dirty="0"/>
          </a:p>
        </p:txBody>
      </p:sp>
      <p:sp>
        <p:nvSpPr>
          <p:cNvPr id="9" name="8 Rectángulo"/>
          <p:cNvSpPr/>
          <p:nvPr/>
        </p:nvSpPr>
        <p:spPr>
          <a:xfrm>
            <a:off x="4600828" y="4077072"/>
            <a:ext cx="3283540" cy="13681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lvl="0" algn="just"/>
            <a:r>
              <a:rPr lang="es-PE" b="1" dirty="0" smtClean="0"/>
              <a:t>Reglamento de la Ley aprobada por el Decreto </a:t>
            </a:r>
            <a:r>
              <a:rPr lang="es-PE" b="1" dirty="0"/>
              <a:t>Supremo N° </a:t>
            </a:r>
            <a:r>
              <a:rPr lang="es-PE" b="1" dirty="0" smtClean="0"/>
              <a:t>003-2013-</a:t>
            </a:r>
            <a:r>
              <a:rPr lang="es-PE" b="1" dirty="0" err="1" smtClean="0"/>
              <a:t>JUS</a:t>
            </a:r>
            <a:r>
              <a:rPr lang="es-PE" dirty="0" smtClean="0"/>
              <a:t>.</a:t>
            </a:r>
          </a:p>
        </p:txBody>
      </p:sp>
      <p:sp>
        <p:nvSpPr>
          <p:cNvPr id="10" name="9 Rectángulo"/>
          <p:cNvSpPr/>
          <p:nvPr/>
        </p:nvSpPr>
        <p:spPr>
          <a:xfrm>
            <a:off x="4644008" y="5661248"/>
            <a:ext cx="3168352" cy="7920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s-PE" b="1" dirty="0" smtClean="0"/>
              <a:t>Directiva de Seguridad de la Información de la Ley de Protección de Datos Personales</a:t>
            </a:r>
            <a:endParaRPr lang="es-PE" b="1" dirty="0"/>
          </a:p>
        </p:txBody>
      </p:sp>
    </p:spTree>
    <p:extLst>
      <p:ext uri="{BB962C8B-B14F-4D97-AF65-F5344CB8AC3E}">
        <p14:creationId xmlns:p14="http://schemas.microsoft.com/office/powerpoint/2010/main" val="1989207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o">
  <a:themeElements>
    <a:clrScheme name="Opulento">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o">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460</TotalTime>
  <Words>1842</Words>
  <Application>Microsoft Office PowerPoint</Application>
  <PresentationFormat>Presentación en pantalla (4:3)</PresentationFormat>
  <Paragraphs>90</Paragraphs>
  <Slides>25</Slides>
  <Notes>0</Notes>
  <HiddenSlides>0</HiddenSlides>
  <MMClips>0</MMClips>
  <ScaleCrop>false</ScaleCrop>
  <HeadingPairs>
    <vt:vector size="4" baseType="variant">
      <vt:variant>
        <vt:lpstr>Tema</vt:lpstr>
      </vt:variant>
      <vt:variant>
        <vt:i4>1</vt:i4>
      </vt:variant>
      <vt:variant>
        <vt:lpstr>Títulos de diapositiva</vt:lpstr>
      </vt:variant>
      <vt:variant>
        <vt:i4>25</vt:i4>
      </vt:variant>
    </vt:vector>
  </HeadingPairs>
  <TitlesOfParts>
    <vt:vector size="26" baseType="lpstr">
      <vt:lpstr>Opulento</vt:lpstr>
      <vt:lpstr>Ley N° 30024, Ley que crea el Registro Nacional de Historias Clínicas Electrónicas</vt:lpstr>
      <vt:lpstr>Ley N° 30024</vt:lpstr>
      <vt:lpstr>Objeto de la Ley</vt:lpstr>
      <vt:lpstr>Ley N° 29733, Ley de Protección de Datos Personales</vt:lpstr>
      <vt:lpstr>¿QUÉ SON LOS DATOS PERSONALES? </vt:lpstr>
      <vt:lpstr> DATOS SENSIBLES</vt:lpstr>
      <vt:lpstr>¿Qué es el tratamiento de Datos personales?</vt:lpstr>
      <vt:lpstr>Alcances sobre el tratamiento de datos personales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Ley N° 30024, Ley que crea el Registro Nacional de Historias Clínicas Electrónicas</dc:title>
  <dc:creator>CARMEN ALICIA CEDAMANOS MEDINA</dc:creator>
  <cp:lastModifiedBy>CARMEN ALICIA CEDAMANOS MEDINA</cp:lastModifiedBy>
  <cp:revision>25</cp:revision>
  <dcterms:created xsi:type="dcterms:W3CDTF">2014-06-18T15:13:56Z</dcterms:created>
  <dcterms:modified xsi:type="dcterms:W3CDTF">2014-07-01T16:29:27Z</dcterms:modified>
</cp:coreProperties>
</file>